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9" r:id="rId1"/>
  </p:sldMasterIdLst>
  <p:handoutMasterIdLst>
    <p:handoutMasterId r:id="rId93"/>
  </p:handoutMasterIdLst>
  <p:sldIdLst>
    <p:sldId id="431" r:id="rId2"/>
    <p:sldId id="281" r:id="rId3"/>
    <p:sldId id="284" r:id="rId4"/>
    <p:sldId id="342" r:id="rId5"/>
    <p:sldId id="305" r:id="rId6"/>
    <p:sldId id="298" r:id="rId7"/>
    <p:sldId id="286" r:id="rId8"/>
    <p:sldId id="285" r:id="rId9"/>
    <p:sldId id="287" r:id="rId10"/>
    <p:sldId id="292" r:id="rId11"/>
    <p:sldId id="293" r:id="rId12"/>
    <p:sldId id="294" r:id="rId13"/>
    <p:sldId id="295" r:id="rId14"/>
    <p:sldId id="299" r:id="rId15"/>
    <p:sldId id="300" r:id="rId16"/>
    <p:sldId id="302" r:id="rId17"/>
    <p:sldId id="306" r:id="rId18"/>
    <p:sldId id="307" r:id="rId19"/>
    <p:sldId id="308" r:id="rId20"/>
    <p:sldId id="309" r:id="rId21"/>
    <p:sldId id="344" r:id="rId22"/>
    <p:sldId id="310" r:id="rId23"/>
    <p:sldId id="312" r:id="rId24"/>
    <p:sldId id="315" r:id="rId25"/>
    <p:sldId id="327" r:id="rId26"/>
    <p:sldId id="328" r:id="rId27"/>
    <p:sldId id="329" r:id="rId28"/>
    <p:sldId id="318" r:id="rId29"/>
    <p:sldId id="345" r:id="rId30"/>
    <p:sldId id="331" r:id="rId31"/>
    <p:sldId id="316" r:id="rId32"/>
    <p:sldId id="346" r:id="rId33"/>
    <p:sldId id="335" r:id="rId34"/>
    <p:sldId id="337" r:id="rId35"/>
    <p:sldId id="317" r:id="rId36"/>
    <p:sldId id="361" r:id="rId37"/>
    <p:sldId id="360" r:id="rId38"/>
    <p:sldId id="407" r:id="rId39"/>
    <p:sldId id="362" r:id="rId40"/>
    <p:sldId id="365" r:id="rId41"/>
    <p:sldId id="363" r:id="rId42"/>
    <p:sldId id="364" r:id="rId43"/>
    <p:sldId id="366" r:id="rId44"/>
    <p:sldId id="371" r:id="rId45"/>
    <p:sldId id="369" r:id="rId46"/>
    <p:sldId id="367" r:id="rId47"/>
    <p:sldId id="372" r:id="rId48"/>
    <p:sldId id="374" r:id="rId49"/>
    <p:sldId id="368" r:id="rId50"/>
    <p:sldId id="379" r:id="rId51"/>
    <p:sldId id="375" r:id="rId52"/>
    <p:sldId id="422" r:id="rId53"/>
    <p:sldId id="377" r:id="rId54"/>
    <p:sldId id="378" r:id="rId55"/>
    <p:sldId id="380" r:id="rId56"/>
    <p:sldId id="381" r:id="rId57"/>
    <p:sldId id="382" r:id="rId58"/>
    <p:sldId id="385" r:id="rId59"/>
    <p:sldId id="386" r:id="rId60"/>
    <p:sldId id="408" r:id="rId61"/>
    <p:sldId id="410" r:id="rId62"/>
    <p:sldId id="411" r:id="rId63"/>
    <p:sldId id="412" r:id="rId64"/>
    <p:sldId id="413" r:id="rId65"/>
    <p:sldId id="414" r:id="rId66"/>
    <p:sldId id="415" r:id="rId67"/>
    <p:sldId id="430" r:id="rId68"/>
    <p:sldId id="426" r:id="rId69"/>
    <p:sldId id="338" r:id="rId70"/>
    <p:sldId id="339" r:id="rId71"/>
    <p:sldId id="340" r:id="rId72"/>
    <p:sldId id="423" r:id="rId73"/>
    <p:sldId id="347" r:id="rId74"/>
    <p:sldId id="349" r:id="rId75"/>
    <p:sldId id="350" r:id="rId76"/>
    <p:sldId id="351" r:id="rId77"/>
    <p:sldId id="352" r:id="rId78"/>
    <p:sldId id="353" r:id="rId79"/>
    <p:sldId id="354" r:id="rId80"/>
    <p:sldId id="356" r:id="rId81"/>
    <p:sldId id="319" r:id="rId82"/>
    <p:sldId id="320" r:id="rId83"/>
    <p:sldId id="322" r:id="rId84"/>
    <p:sldId id="429" r:id="rId85"/>
    <p:sldId id="324" r:id="rId86"/>
    <p:sldId id="326" r:id="rId87"/>
    <p:sldId id="325" r:id="rId88"/>
    <p:sldId id="357" r:id="rId89"/>
    <p:sldId id="358" r:id="rId90"/>
    <p:sldId id="359" r:id="rId91"/>
    <p:sldId id="424" r:id="rId9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99CC"/>
    <a:srgbClr val="E4C71C"/>
    <a:srgbClr val="00CC66"/>
    <a:srgbClr val="33CCFF"/>
    <a:srgbClr val="FF99FF"/>
    <a:srgbClr val="FFCCFF"/>
    <a:srgbClr val="CCFF33"/>
    <a:srgbClr val="33CC33"/>
    <a:srgbClr val="F91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61" autoAdjust="0"/>
    <p:restoredTop sz="94660"/>
  </p:normalViewPr>
  <p:slideViewPr>
    <p:cSldViewPr>
      <p:cViewPr varScale="1">
        <p:scale>
          <a:sx n="68" d="100"/>
          <a:sy n="68" d="100"/>
        </p:scale>
        <p:origin x="145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3C686-17D6-47B0-9CDA-1CD18B2D117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4719C5C-01B0-4DEE-94CD-86411A3A72D5}">
      <dgm:prSet phldrT="[Text]" custT="1"/>
      <dgm:spPr>
        <a:solidFill>
          <a:schemeClr val="tx2">
            <a:lumMod val="40000"/>
            <a:lumOff val="60000"/>
          </a:schemeClr>
        </a:solidFill>
      </dgm:spPr>
      <dgm:t>
        <a:bodyPr/>
        <a:lstStyle/>
        <a:p>
          <a:r>
            <a:rPr lang="fa-IR" sz="2400" b="0" dirty="0">
              <a:solidFill>
                <a:schemeClr val="tx1"/>
              </a:solidFill>
            </a:rPr>
            <a:t>ناهنجاریهای واژن و سرویکس</a:t>
          </a:r>
          <a:endParaRPr lang="en-US" sz="2400" b="0" dirty="0">
            <a:solidFill>
              <a:schemeClr val="tx1"/>
            </a:solidFill>
          </a:endParaRPr>
        </a:p>
      </dgm:t>
    </dgm:pt>
    <dgm:pt modelId="{64165000-18CA-442D-AB3A-E824AC7190D7}" type="parTrans" cxnId="{C3EC34B9-5716-4231-A49F-AB5A6B8AC60B}">
      <dgm:prSet/>
      <dgm:spPr/>
      <dgm:t>
        <a:bodyPr/>
        <a:lstStyle/>
        <a:p>
          <a:endParaRPr lang="en-US"/>
        </a:p>
      </dgm:t>
    </dgm:pt>
    <dgm:pt modelId="{D9BCA01F-BCD4-408C-92A2-02E5E996FDC2}" type="sibTrans" cxnId="{C3EC34B9-5716-4231-A49F-AB5A6B8AC60B}">
      <dgm:prSet/>
      <dgm:spPr>
        <a:solidFill>
          <a:schemeClr val="tx2">
            <a:lumMod val="40000"/>
            <a:lumOff val="60000"/>
          </a:schemeClr>
        </a:solidFill>
      </dgm:spPr>
      <dgm:t>
        <a:bodyPr/>
        <a:lstStyle/>
        <a:p>
          <a:r>
            <a:rPr lang="fa-IR" dirty="0">
              <a:solidFill>
                <a:schemeClr val="tx1"/>
              </a:solidFill>
            </a:rPr>
            <a:t>اختلالات آناتومیکی رحم</a:t>
          </a:r>
          <a:endParaRPr lang="en-US" dirty="0">
            <a:solidFill>
              <a:schemeClr val="tx1"/>
            </a:solidFill>
          </a:endParaRPr>
        </a:p>
      </dgm:t>
    </dgm:pt>
    <dgm:pt modelId="{951AC3D3-550F-4A5A-912A-E68185B1E017}">
      <dgm:prSet phldrT="[Text]" custT="1"/>
      <dgm:spPr>
        <a:solidFill>
          <a:schemeClr val="accent1">
            <a:lumMod val="60000"/>
            <a:lumOff val="40000"/>
          </a:schemeClr>
        </a:solidFill>
      </dgm:spPr>
      <dgm:t>
        <a:bodyPr/>
        <a:lstStyle/>
        <a:p>
          <a:r>
            <a:rPr lang="fa-IR" sz="2800" dirty="0">
              <a:solidFill>
                <a:schemeClr val="tx1"/>
              </a:solidFill>
            </a:rPr>
            <a:t>ناهنجارهای تکاملی مجاری مولرین</a:t>
          </a:r>
          <a:endParaRPr lang="en-US" sz="2800" dirty="0">
            <a:solidFill>
              <a:schemeClr val="tx1"/>
            </a:solidFill>
          </a:endParaRPr>
        </a:p>
      </dgm:t>
    </dgm:pt>
    <dgm:pt modelId="{E3EBDAD7-21B6-48E5-82A8-4B15472C4B41}" type="parTrans" cxnId="{8B68F981-6E1A-4ABC-BA14-FC3F639D673D}">
      <dgm:prSet/>
      <dgm:spPr/>
      <dgm:t>
        <a:bodyPr/>
        <a:lstStyle/>
        <a:p>
          <a:endParaRPr lang="en-US"/>
        </a:p>
      </dgm:t>
    </dgm:pt>
    <dgm:pt modelId="{DFB338E3-BD42-481A-8B30-94F1AD07451E}" type="sibTrans" cxnId="{8B68F981-6E1A-4ABC-BA14-FC3F639D673D}">
      <dgm:prSet/>
      <dgm:spPr>
        <a:solidFill>
          <a:schemeClr val="accent1">
            <a:lumMod val="60000"/>
            <a:lumOff val="40000"/>
          </a:schemeClr>
        </a:solidFill>
      </dgm:spPr>
      <dgm:t>
        <a:bodyPr/>
        <a:lstStyle/>
        <a:p>
          <a:r>
            <a:rPr lang="fa-IR" dirty="0">
              <a:solidFill>
                <a:schemeClr val="tx1"/>
              </a:solidFill>
            </a:rPr>
            <a:t>اختلالات اکتسابی رحم</a:t>
          </a:r>
          <a:endParaRPr lang="en-US" dirty="0">
            <a:solidFill>
              <a:schemeClr val="tx1"/>
            </a:solidFill>
          </a:endParaRPr>
        </a:p>
      </dgm:t>
    </dgm:pt>
    <dgm:pt modelId="{34C629F2-F2D9-4E22-9F5D-AAE5B7F1C877}">
      <dgm:prSet phldrT="[Text]" custT="1"/>
      <dgm:spPr>
        <a:solidFill>
          <a:schemeClr val="tx2">
            <a:lumMod val="40000"/>
            <a:lumOff val="60000"/>
          </a:schemeClr>
        </a:solidFill>
      </dgm:spPr>
      <dgm:t>
        <a:bodyPr/>
        <a:lstStyle/>
        <a:p>
          <a:r>
            <a:rPr lang="fa-IR" sz="2400" dirty="0">
              <a:solidFill>
                <a:schemeClr val="tx1"/>
              </a:solidFill>
            </a:rPr>
            <a:t>اختلالات اکتسابی سرویکس، واژن و پرینه</a:t>
          </a:r>
          <a:endParaRPr lang="en-US" sz="2400" dirty="0">
            <a:solidFill>
              <a:schemeClr val="tx1"/>
            </a:solidFill>
          </a:endParaRPr>
        </a:p>
      </dgm:t>
    </dgm:pt>
    <dgm:pt modelId="{0327E0C0-D89E-4034-9F58-7B86BB5938EF}" type="parTrans" cxnId="{38E99205-5A39-4B90-BCDA-5ACFBB877F0B}">
      <dgm:prSet/>
      <dgm:spPr/>
      <dgm:t>
        <a:bodyPr/>
        <a:lstStyle/>
        <a:p>
          <a:endParaRPr lang="en-US"/>
        </a:p>
      </dgm:t>
    </dgm:pt>
    <dgm:pt modelId="{B07203CD-3540-4E28-8891-33F3A05C4DDC}" type="sibTrans" cxnId="{38E99205-5A39-4B90-BCDA-5ACFBB877F0B}">
      <dgm:prSet/>
      <dgm:spPr>
        <a:solidFill>
          <a:schemeClr val="tx2">
            <a:lumMod val="40000"/>
            <a:lumOff val="60000"/>
          </a:schemeClr>
        </a:solidFill>
      </dgm:spPr>
      <dgm:t>
        <a:bodyPr/>
        <a:lstStyle/>
        <a:p>
          <a:r>
            <a:rPr lang="fa-IR" dirty="0">
              <a:solidFill>
                <a:schemeClr val="tx1"/>
              </a:solidFill>
            </a:rPr>
            <a:t>میوم و کیستهای تخمدان</a:t>
          </a:r>
          <a:endParaRPr lang="en-US" dirty="0">
            <a:solidFill>
              <a:schemeClr val="tx1"/>
            </a:solidFill>
          </a:endParaRPr>
        </a:p>
      </dgm:t>
    </dgm:pt>
    <dgm:pt modelId="{4B670FB9-E92D-4BAE-8C32-6397226DD4DC}" type="pres">
      <dgm:prSet presAssocID="{8543C686-17D6-47B0-9CDA-1CD18B2D1179}" presName="Name0" presStyleCnt="0">
        <dgm:presLayoutVars>
          <dgm:chMax/>
          <dgm:chPref/>
          <dgm:dir/>
          <dgm:animLvl val="lvl"/>
        </dgm:presLayoutVars>
      </dgm:prSet>
      <dgm:spPr/>
    </dgm:pt>
    <dgm:pt modelId="{CAF3B118-95CF-4D2F-9A63-4B25F01DD6F1}" type="pres">
      <dgm:prSet presAssocID="{A4719C5C-01B0-4DEE-94CD-86411A3A72D5}" presName="composite" presStyleCnt="0"/>
      <dgm:spPr/>
    </dgm:pt>
    <dgm:pt modelId="{0D9BA073-4517-403E-82D7-58EA43F07E94}" type="pres">
      <dgm:prSet presAssocID="{A4719C5C-01B0-4DEE-94CD-86411A3A72D5}" presName="Parent1" presStyleLbl="node1" presStyleIdx="0" presStyleCnt="6" custScaleX="156173" custLinFactNeighborX="37690" custLinFactNeighborY="-2688">
        <dgm:presLayoutVars>
          <dgm:chMax val="1"/>
          <dgm:chPref val="1"/>
          <dgm:bulletEnabled val="1"/>
        </dgm:presLayoutVars>
      </dgm:prSet>
      <dgm:spPr/>
    </dgm:pt>
    <dgm:pt modelId="{23D6C89D-26DA-4734-A4A7-C9410E6B3661}" type="pres">
      <dgm:prSet presAssocID="{A4719C5C-01B0-4DEE-94CD-86411A3A72D5}" presName="Childtext1" presStyleLbl="revTx" presStyleIdx="0" presStyleCnt="3">
        <dgm:presLayoutVars>
          <dgm:chMax val="0"/>
          <dgm:chPref val="0"/>
          <dgm:bulletEnabled val="1"/>
        </dgm:presLayoutVars>
      </dgm:prSet>
      <dgm:spPr/>
    </dgm:pt>
    <dgm:pt modelId="{5DB1F7BB-30F9-4F8E-95C3-1296D811238B}" type="pres">
      <dgm:prSet presAssocID="{A4719C5C-01B0-4DEE-94CD-86411A3A72D5}" presName="BalanceSpacing" presStyleCnt="0"/>
      <dgm:spPr/>
    </dgm:pt>
    <dgm:pt modelId="{0266492F-B4B5-44B0-BB00-18A1345E2E1E}" type="pres">
      <dgm:prSet presAssocID="{A4719C5C-01B0-4DEE-94CD-86411A3A72D5}" presName="BalanceSpacing1" presStyleCnt="0"/>
      <dgm:spPr/>
    </dgm:pt>
    <dgm:pt modelId="{579D0DD8-E444-4577-9526-4B9BAD5F4347}" type="pres">
      <dgm:prSet presAssocID="{D9BCA01F-BCD4-408C-92A2-02E5E996FDC2}" presName="Accent1Text" presStyleLbl="node1" presStyleIdx="1" presStyleCnt="6" custScaleX="115460" custLinFactNeighborX="6850" custLinFactNeighborY="-2688"/>
      <dgm:spPr/>
    </dgm:pt>
    <dgm:pt modelId="{B9EF945B-16A9-417A-9EA0-5CA480B0773D}" type="pres">
      <dgm:prSet presAssocID="{D9BCA01F-BCD4-408C-92A2-02E5E996FDC2}" presName="spaceBetweenRectangles" presStyleCnt="0"/>
      <dgm:spPr/>
    </dgm:pt>
    <dgm:pt modelId="{56FA2A05-81EA-48BE-8EFD-2778E9CC1627}" type="pres">
      <dgm:prSet presAssocID="{951AC3D3-550F-4A5A-912A-E68185B1E017}" presName="composite" presStyleCnt="0"/>
      <dgm:spPr/>
    </dgm:pt>
    <dgm:pt modelId="{BD6EFEC3-4169-4B43-97CA-213DF56EB96E}" type="pres">
      <dgm:prSet presAssocID="{951AC3D3-550F-4A5A-912A-E68185B1E017}" presName="Parent1" presStyleLbl="node1" presStyleIdx="2" presStyleCnt="6" custScaleX="165851" custScaleY="123340" custLinFactNeighborX="-2000" custLinFactNeighborY="-1667">
        <dgm:presLayoutVars>
          <dgm:chMax val="1"/>
          <dgm:chPref val="1"/>
          <dgm:bulletEnabled val="1"/>
        </dgm:presLayoutVars>
      </dgm:prSet>
      <dgm:spPr/>
    </dgm:pt>
    <dgm:pt modelId="{0B200C9C-1C5B-4CBA-BAEB-50D3C68C1063}" type="pres">
      <dgm:prSet presAssocID="{951AC3D3-550F-4A5A-912A-E68185B1E017}" presName="Childtext1" presStyleLbl="revTx" presStyleIdx="1" presStyleCnt="3">
        <dgm:presLayoutVars>
          <dgm:chMax val="0"/>
          <dgm:chPref val="0"/>
          <dgm:bulletEnabled val="1"/>
        </dgm:presLayoutVars>
      </dgm:prSet>
      <dgm:spPr/>
    </dgm:pt>
    <dgm:pt modelId="{D5ED520E-62BF-483A-B1E6-66AC8B29BFF8}" type="pres">
      <dgm:prSet presAssocID="{951AC3D3-550F-4A5A-912A-E68185B1E017}" presName="BalanceSpacing" presStyleCnt="0"/>
      <dgm:spPr/>
    </dgm:pt>
    <dgm:pt modelId="{1DB8008A-A2A1-4F45-B15F-38742B1A6A6F}" type="pres">
      <dgm:prSet presAssocID="{951AC3D3-550F-4A5A-912A-E68185B1E017}" presName="BalanceSpacing1" presStyleCnt="0"/>
      <dgm:spPr/>
    </dgm:pt>
    <dgm:pt modelId="{F714E4B8-8D83-4222-9C35-F67EA96CBB38}" type="pres">
      <dgm:prSet presAssocID="{DFB338E3-BD42-481A-8B30-94F1AD07451E}" presName="Accent1Text" presStyleLbl="node1" presStyleIdx="3" presStyleCnt="6" custLinFactNeighborX="39736" custLinFactNeighborY="-1667"/>
      <dgm:spPr/>
    </dgm:pt>
    <dgm:pt modelId="{9360E8EC-1802-4CFA-8DDC-5A5C55315708}" type="pres">
      <dgm:prSet presAssocID="{DFB338E3-BD42-481A-8B30-94F1AD07451E}" presName="spaceBetweenRectangles" presStyleCnt="0"/>
      <dgm:spPr/>
    </dgm:pt>
    <dgm:pt modelId="{17916638-F3DB-4EDD-9EEB-A20B62DD6A90}" type="pres">
      <dgm:prSet presAssocID="{34C629F2-F2D9-4E22-9F5D-AAE5B7F1C877}" presName="composite" presStyleCnt="0"/>
      <dgm:spPr/>
    </dgm:pt>
    <dgm:pt modelId="{3E2DD21C-1387-46C8-8F3A-2CFC7CC6DE47}" type="pres">
      <dgm:prSet presAssocID="{34C629F2-F2D9-4E22-9F5D-AAE5B7F1C877}" presName="Parent1" presStyleLbl="node1" presStyleIdx="4" presStyleCnt="6" custScaleX="179004" custLinFactNeighborX="24414" custLinFactNeighborY="3648">
        <dgm:presLayoutVars>
          <dgm:chMax val="1"/>
          <dgm:chPref val="1"/>
          <dgm:bulletEnabled val="1"/>
        </dgm:presLayoutVars>
      </dgm:prSet>
      <dgm:spPr/>
    </dgm:pt>
    <dgm:pt modelId="{900BEB2B-F2C4-4EAE-B512-9012C15441E8}" type="pres">
      <dgm:prSet presAssocID="{34C629F2-F2D9-4E22-9F5D-AAE5B7F1C877}" presName="Childtext1" presStyleLbl="revTx" presStyleIdx="2" presStyleCnt="3">
        <dgm:presLayoutVars>
          <dgm:chMax val="0"/>
          <dgm:chPref val="0"/>
          <dgm:bulletEnabled val="1"/>
        </dgm:presLayoutVars>
      </dgm:prSet>
      <dgm:spPr/>
    </dgm:pt>
    <dgm:pt modelId="{82220BAD-56F0-4A7E-AE08-C4B49F79420A}" type="pres">
      <dgm:prSet presAssocID="{34C629F2-F2D9-4E22-9F5D-AAE5B7F1C877}" presName="BalanceSpacing" presStyleCnt="0"/>
      <dgm:spPr/>
    </dgm:pt>
    <dgm:pt modelId="{A3372BDE-11FC-4BBD-999F-F08C05AAF9D2}" type="pres">
      <dgm:prSet presAssocID="{34C629F2-F2D9-4E22-9F5D-AAE5B7F1C877}" presName="BalanceSpacing1" presStyleCnt="0"/>
      <dgm:spPr/>
    </dgm:pt>
    <dgm:pt modelId="{45C39E55-DBC6-4542-AC09-C8D7E9653EA4}" type="pres">
      <dgm:prSet presAssocID="{B07203CD-3540-4E28-8891-33F3A05C4DDC}" presName="Accent1Text" presStyleLbl="node1" presStyleIdx="5" presStyleCnt="6"/>
      <dgm:spPr/>
    </dgm:pt>
  </dgm:ptLst>
  <dgm:cxnLst>
    <dgm:cxn modelId="{38E99205-5A39-4B90-BCDA-5ACFBB877F0B}" srcId="{8543C686-17D6-47B0-9CDA-1CD18B2D1179}" destId="{34C629F2-F2D9-4E22-9F5D-AAE5B7F1C877}" srcOrd="2" destOrd="0" parTransId="{0327E0C0-D89E-4034-9F58-7B86BB5938EF}" sibTransId="{B07203CD-3540-4E28-8891-33F3A05C4DDC}"/>
    <dgm:cxn modelId="{AE422839-831F-4B00-8747-804515D3C711}" type="presOf" srcId="{8543C686-17D6-47B0-9CDA-1CD18B2D1179}" destId="{4B670FB9-E92D-4BAE-8C32-6397226DD4DC}" srcOrd="0" destOrd="0" presId="urn:microsoft.com/office/officeart/2008/layout/AlternatingHexagons"/>
    <dgm:cxn modelId="{0D13493F-3139-49C7-A574-4883320C2F6C}" type="presOf" srcId="{951AC3D3-550F-4A5A-912A-E68185B1E017}" destId="{BD6EFEC3-4169-4B43-97CA-213DF56EB96E}" srcOrd="0" destOrd="0" presId="urn:microsoft.com/office/officeart/2008/layout/AlternatingHexagons"/>
    <dgm:cxn modelId="{FAD22D41-AA30-4D83-B62D-AE04B1BD6B62}" type="presOf" srcId="{DFB338E3-BD42-481A-8B30-94F1AD07451E}" destId="{F714E4B8-8D83-4222-9C35-F67EA96CBB38}" srcOrd="0" destOrd="0" presId="urn:microsoft.com/office/officeart/2008/layout/AlternatingHexagons"/>
    <dgm:cxn modelId="{DCCFB367-431F-403D-B0DA-B0B33E31BE78}" type="presOf" srcId="{D9BCA01F-BCD4-408C-92A2-02E5E996FDC2}" destId="{579D0DD8-E444-4577-9526-4B9BAD5F4347}" srcOrd="0" destOrd="0" presId="urn:microsoft.com/office/officeart/2008/layout/AlternatingHexagons"/>
    <dgm:cxn modelId="{8B68F981-6E1A-4ABC-BA14-FC3F639D673D}" srcId="{8543C686-17D6-47B0-9CDA-1CD18B2D1179}" destId="{951AC3D3-550F-4A5A-912A-E68185B1E017}" srcOrd="1" destOrd="0" parTransId="{E3EBDAD7-21B6-48E5-82A8-4B15472C4B41}" sibTransId="{DFB338E3-BD42-481A-8B30-94F1AD07451E}"/>
    <dgm:cxn modelId="{13F6C09F-D8AE-4C48-BCF4-2ED200FDEF87}" type="presOf" srcId="{34C629F2-F2D9-4E22-9F5D-AAE5B7F1C877}" destId="{3E2DD21C-1387-46C8-8F3A-2CFC7CC6DE47}" srcOrd="0" destOrd="0" presId="urn:microsoft.com/office/officeart/2008/layout/AlternatingHexagons"/>
    <dgm:cxn modelId="{C3EC34B9-5716-4231-A49F-AB5A6B8AC60B}" srcId="{8543C686-17D6-47B0-9CDA-1CD18B2D1179}" destId="{A4719C5C-01B0-4DEE-94CD-86411A3A72D5}" srcOrd="0" destOrd="0" parTransId="{64165000-18CA-442D-AB3A-E824AC7190D7}" sibTransId="{D9BCA01F-BCD4-408C-92A2-02E5E996FDC2}"/>
    <dgm:cxn modelId="{9E8E43C4-4A87-4C65-8DCB-9C0DBC0B6633}" type="presOf" srcId="{B07203CD-3540-4E28-8891-33F3A05C4DDC}" destId="{45C39E55-DBC6-4542-AC09-C8D7E9653EA4}" srcOrd="0" destOrd="0" presId="urn:microsoft.com/office/officeart/2008/layout/AlternatingHexagons"/>
    <dgm:cxn modelId="{0202F1F3-CF10-49A8-BB62-F94F5CA15605}" type="presOf" srcId="{A4719C5C-01B0-4DEE-94CD-86411A3A72D5}" destId="{0D9BA073-4517-403E-82D7-58EA43F07E94}" srcOrd="0" destOrd="0" presId="urn:microsoft.com/office/officeart/2008/layout/AlternatingHexagons"/>
    <dgm:cxn modelId="{22E7DBC4-2147-48FE-BD37-0A3A90E4F662}" type="presParOf" srcId="{4B670FB9-E92D-4BAE-8C32-6397226DD4DC}" destId="{CAF3B118-95CF-4D2F-9A63-4B25F01DD6F1}" srcOrd="0" destOrd="0" presId="urn:microsoft.com/office/officeart/2008/layout/AlternatingHexagons"/>
    <dgm:cxn modelId="{9A6DAE4B-4B06-4FBC-9987-AEDB524D7EDC}" type="presParOf" srcId="{CAF3B118-95CF-4D2F-9A63-4B25F01DD6F1}" destId="{0D9BA073-4517-403E-82D7-58EA43F07E94}" srcOrd="0" destOrd="0" presId="urn:microsoft.com/office/officeart/2008/layout/AlternatingHexagons"/>
    <dgm:cxn modelId="{E30E8031-CB2E-4D6C-BF22-D08090E5CDEB}" type="presParOf" srcId="{CAF3B118-95CF-4D2F-9A63-4B25F01DD6F1}" destId="{23D6C89D-26DA-4734-A4A7-C9410E6B3661}" srcOrd="1" destOrd="0" presId="urn:microsoft.com/office/officeart/2008/layout/AlternatingHexagons"/>
    <dgm:cxn modelId="{40B1ECA4-6E62-46AB-A28B-1602E62DA605}" type="presParOf" srcId="{CAF3B118-95CF-4D2F-9A63-4B25F01DD6F1}" destId="{5DB1F7BB-30F9-4F8E-95C3-1296D811238B}" srcOrd="2" destOrd="0" presId="urn:microsoft.com/office/officeart/2008/layout/AlternatingHexagons"/>
    <dgm:cxn modelId="{38ECC57E-4748-4FF6-9215-40DF042206BB}" type="presParOf" srcId="{CAF3B118-95CF-4D2F-9A63-4B25F01DD6F1}" destId="{0266492F-B4B5-44B0-BB00-18A1345E2E1E}" srcOrd="3" destOrd="0" presId="urn:microsoft.com/office/officeart/2008/layout/AlternatingHexagons"/>
    <dgm:cxn modelId="{BC0B9508-1298-4276-9EF2-AC09878EE7A5}" type="presParOf" srcId="{CAF3B118-95CF-4D2F-9A63-4B25F01DD6F1}" destId="{579D0DD8-E444-4577-9526-4B9BAD5F4347}" srcOrd="4" destOrd="0" presId="urn:microsoft.com/office/officeart/2008/layout/AlternatingHexagons"/>
    <dgm:cxn modelId="{B037D61F-0A36-4F7D-9D0A-FE71B45FC701}" type="presParOf" srcId="{4B670FB9-E92D-4BAE-8C32-6397226DD4DC}" destId="{B9EF945B-16A9-417A-9EA0-5CA480B0773D}" srcOrd="1" destOrd="0" presId="urn:microsoft.com/office/officeart/2008/layout/AlternatingHexagons"/>
    <dgm:cxn modelId="{21ED89FB-669E-46C1-A99B-0E357F184A63}" type="presParOf" srcId="{4B670FB9-E92D-4BAE-8C32-6397226DD4DC}" destId="{56FA2A05-81EA-48BE-8EFD-2778E9CC1627}" srcOrd="2" destOrd="0" presId="urn:microsoft.com/office/officeart/2008/layout/AlternatingHexagons"/>
    <dgm:cxn modelId="{9F7AEDCC-1B55-4B28-A926-4911CA1ADA87}" type="presParOf" srcId="{56FA2A05-81EA-48BE-8EFD-2778E9CC1627}" destId="{BD6EFEC3-4169-4B43-97CA-213DF56EB96E}" srcOrd="0" destOrd="0" presId="urn:microsoft.com/office/officeart/2008/layout/AlternatingHexagons"/>
    <dgm:cxn modelId="{AD4C3023-ABCC-40B1-BF7D-71570B25B1ED}" type="presParOf" srcId="{56FA2A05-81EA-48BE-8EFD-2778E9CC1627}" destId="{0B200C9C-1C5B-4CBA-BAEB-50D3C68C1063}" srcOrd="1" destOrd="0" presId="urn:microsoft.com/office/officeart/2008/layout/AlternatingHexagons"/>
    <dgm:cxn modelId="{4C42942F-1F41-46CD-9A9B-06EAEE44F226}" type="presParOf" srcId="{56FA2A05-81EA-48BE-8EFD-2778E9CC1627}" destId="{D5ED520E-62BF-483A-B1E6-66AC8B29BFF8}" srcOrd="2" destOrd="0" presId="urn:microsoft.com/office/officeart/2008/layout/AlternatingHexagons"/>
    <dgm:cxn modelId="{7CBD634A-1428-4330-A739-C9CE3AFAEDFC}" type="presParOf" srcId="{56FA2A05-81EA-48BE-8EFD-2778E9CC1627}" destId="{1DB8008A-A2A1-4F45-B15F-38742B1A6A6F}" srcOrd="3" destOrd="0" presId="urn:microsoft.com/office/officeart/2008/layout/AlternatingHexagons"/>
    <dgm:cxn modelId="{AEE7A74E-488A-4F35-BADA-821A909A64B7}" type="presParOf" srcId="{56FA2A05-81EA-48BE-8EFD-2778E9CC1627}" destId="{F714E4B8-8D83-4222-9C35-F67EA96CBB38}" srcOrd="4" destOrd="0" presId="urn:microsoft.com/office/officeart/2008/layout/AlternatingHexagons"/>
    <dgm:cxn modelId="{3C100789-D55D-4312-B722-42FBC679C010}" type="presParOf" srcId="{4B670FB9-E92D-4BAE-8C32-6397226DD4DC}" destId="{9360E8EC-1802-4CFA-8DDC-5A5C55315708}" srcOrd="3" destOrd="0" presId="urn:microsoft.com/office/officeart/2008/layout/AlternatingHexagons"/>
    <dgm:cxn modelId="{5CFE547E-726D-4AB5-94CF-37A3D3FFF50F}" type="presParOf" srcId="{4B670FB9-E92D-4BAE-8C32-6397226DD4DC}" destId="{17916638-F3DB-4EDD-9EEB-A20B62DD6A90}" srcOrd="4" destOrd="0" presId="urn:microsoft.com/office/officeart/2008/layout/AlternatingHexagons"/>
    <dgm:cxn modelId="{C70D6F72-ECB4-41FD-8B7D-0B0A6154444D}" type="presParOf" srcId="{17916638-F3DB-4EDD-9EEB-A20B62DD6A90}" destId="{3E2DD21C-1387-46C8-8F3A-2CFC7CC6DE47}" srcOrd="0" destOrd="0" presId="urn:microsoft.com/office/officeart/2008/layout/AlternatingHexagons"/>
    <dgm:cxn modelId="{DBA4DDE7-9136-4C29-B08D-DA34A2A0FB94}" type="presParOf" srcId="{17916638-F3DB-4EDD-9EEB-A20B62DD6A90}" destId="{900BEB2B-F2C4-4EAE-B512-9012C15441E8}" srcOrd="1" destOrd="0" presId="urn:microsoft.com/office/officeart/2008/layout/AlternatingHexagons"/>
    <dgm:cxn modelId="{55A3A5E9-3E81-4840-A43D-FF8920F36591}" type="presParOf" srcId="{17916638-F3DB-4EDD-9EEB-A20B62DD6A90}" destId="{82220BAD-56F0-4A7E-AE08-C4B49F79420A}" srcOrd="2" destOrd="0" presId="urn:microsoft.com/office/officeart/2008/layout/AlternatingHexagons"/>
    <dgm:cxn modelId="{DC9AEF48-2D9D-4022-BB99-9D5660B5C12D}" type="presParOf" srcId="{17916638-F3DB-4EDD-9EEB-A20B62DD6A90}" destId="{A3372BDE-11FC-4BBD-999F-F08C05AAF9D2}" srcOrd="3" destOrd="0" presId="urn:microsoft.com/office/officeart/2008/layout/AlternatingHexagons"/>
    <dgm:cxn modelId="{FE7D8856-C421-47B0-8142-F4E0643B2E00}" type="presParOf" srcId="{17916638-F3DB-4EDD-9EEB-A20B62DD6A90}" destId="{45C39E55-DBC6-4542-AC09-C8D7E9653EA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BA073-4517-403E-82D7-58EA43F07E94}">
      <dsp:nvSpPr>
        <dsp:cNvPr id="0" name=""/>
        <dsp:cNvSpPr/>
      </dsp:nvSpPr>
      <dsp:spPr>
        <a:xfrm rot="5400000">
          <a:off x="3714209" y="-246138"/>
          <a:ext cx="1372374" cy="1864652"/>
        </a:xfrm>
        <a:prstGeom prst="hexagon">
          <a:avLst>
            <a:gd name="adj" fmla="val 25000"/>
            <a:gd name="vf" fmla="val 11547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a-IR" sz="2400" b="0" kern="1200" dirty="0">
              <a:solidFill>
                <a:schemeClr val="tx1"/>
              </a:solidFill>
            </a:rPr>
            <a:t>ناهنجاریهای واژن و سرویکس</a:t>
          </a:r>
          <a:endParaRPr lang="en-US" sz="2400" b="0" kern="1200" dirty="0">
            <a:solidFill>
              <a:schemeClr val="tx1"/>
            </a:solidFill>
          </a:endParaRPr>
        </a:p>
      </dsp:txBody>
      <dsp:txXfrm rot="-5400000">
        <a:off x="3778845" y="228730"/>
        <a:ext cx="1243102" cy="914916"/>
      </dsp:txXfrm>
    </dsp:sp>
    <dsp:sp modelId="{23D6C89D-26DA-4734-A4A7-C9410E6B3661}">
      <dsp:nvSpPr>
        <dsp:cNvPr id="0" name=""/>
        <dsp:cNvSpPr/>
      </dsp:nvSpPr>
      <dsp:spPr>
        <a:xfrm>
          <a:off x="4583604" y="274622"/>
          <a:ext cx="1531569" cy="823424"/>
        </a:xfrm>
        <a:prstGeom prst="rect">
          <a:avLst/>
        </a:prstGeom>
        <a:noFill/>
        <a:ln>
          <a:noFill/>
        </a:ln>
        <a:effectLst/>
      </dsp:spPr>
      <dsp:style>
        <a:lnRef idx="0">
          <a:scrgbClr r="0" g="0" b="0"/>
        </a:lnRef>
        <a:fillRef idx="0">
          <a:scrgbClr r="0" g="0" b="0"/>
        </a:fillRef>
        <a:effectRef idx="0">
          <a:scrgbClr r="0" g="0" b="0"/>
        </a:effectRef>
        <a:fontRef idx="minor"/>
      </dsp:style>
    </dsp:sp>
    <dsp:sp modelId="{579D0DD8-E444-4577-9526-4B9BAD5F4347}">
      <dsp:nvSpPr>
        <dsp:cNvPr id="0" name=""/>
        <dsp:cNvSpPr/>
      </dsp:nvSpPr>
      <dsp:spPr>
        <a:xfrm rot="5400000">
          <a:off x="2056506" y="-3089"/>
          <a:ext cx="1372374" cy="1378552"/>
        </a:xfrm>
        <a:prstGeom prst="hexagon">
          <a:avLst>
            <a:gd name="adj" fmla="val 25000"/>
            <a:gd name="vf" fmla="val 11547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fa-IR" sz="2300" kern="1200" dirty="0">
              <a:solidFill>
                <a:schemeClr val="tx1"/>
              </a:solidFill>
            </a:rPr>
            <a:t>اختلالات آناتومیکی رحم</a:t>
          </a:r>
          <a:endParaRPr lang="en-US" sz="2300" kern="1200" dirty="0">
            <a:solidFill>
              <a:schemeClr val="tx1"/>
            </a:solidFill>
          </a:endParaRPr>
        </a:p>
      </dsp:txBody>
      <dsp:txXfrm rot="-5400000">
        <a:off x="2283176" y="228729"/>
        <a:ext cx="919034" cy="914916"/>
      </dsp:txXfrm>
    </dsp:sp>
    <dsp:sp modelId="{BD6EFEC3-4169-4B43-97CA-213DF56EB96E}">
      <dsp:nvSpPr>
        <dsp:cNvPr id="0" name=""/>
        <dsp:cNvSpPr/>
      </dsp:nvSpPr>
      <dsp:spPr>
        <a:xfrm rot="5400000">
          <a:off x="2432956" y="998382"/>
          <a:ext cx="1692686" cy="1980204"/>
        </a:xfrm>
        <a:prstGeom prst="hexagon">
          <a:avLst>
            <a:gd name="adj" fmla="val 25000"/>
            <a:gd name="vf" fmla="val 11547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a-IR" sz="2800" kern="1200" dirty="0">
              <a:solidFill>
                <a:schemeClr val="tx1"/>
              </a:solidFill>
            </a:rPr>
            <a:t>ناهنجارهای تکاملی مجاری مولرین</a:t>
          </a:r>
          <a:endParaRPr lang="en-US" sz="2800" kern="1200" dirty="0">
            <a:solidFill>
              <a:schemeClr val="tx1"/>
            </a:solidFill>
          </a:endParaRPr>
        </a:p>
      </dsp:txBody>
      <dsp:txXfrm rot="-5400000">
        <a:off x="2619231" y="1424255"/>
        <a:ext cx="1320136" cy="1128458"/>
      </dsp:txXfrm>
    </dsp:sp>
    <dsp:sp modelId="{0B200C9C-1C5B-4CBA-BAEB-50D3C68C1063}">
      <dsp:nvSpPr>
        <dsp:cNvPr id="0" name=""/>
        <dsp:cNvSpPr/>
      </dsp:nvSpPr>
      <dsp:spPr>
        <a:xfrm>
          <a:off x="1174625" y="1599650"/>
          <a:ext cx="1482164" cy="823424"/>
        </a:xfrm>
        <a:prstGeom prst="rect">
          <a:avLst/>
        </a:prstGeom>
        <a:noFill/>
        <a:ln>
          <a:noFill/>
        </a:ln>
        <a:effectLst/>
      </dsp:spPr>
      <dsp:style>
        <a:lnRef idx="0">
          <a:scrgbClr r="0" g="0" b="0"/>
        </a:lnRef>
        <a:fillRef idx="0">
          <a:scrgbClr r="0" g="0" b="0"/>
        </a:fillRef>
        <a:effectRef idx="0">
          <a:scrgbClr r="0" g="0" b="0"/>
        </a:effectRef>
        <a:fontRef idx="minor"/>
      </dsp:style>
    </dsp:sp>
    <dsp:sp modelId="{F714E4B8-8D83-4222-9C35-F67EA96CBB38}">
      <dsp:nvSpPr>
        <dsp:cNvPr id="0" name=""/>
        <dsp:cNvSpPr/>
      </dsp:nvSpPr>
      <dsp:spPr>
        <a:xfrm rot="5400000">
          <a:off x="4380908" y="1391502"/>
          <a:ext cx="1372374" cy="1193965"/>
        </a:xfrm>
        <a:prstGeom prst="hexagon">
          <a:avLst>
            <a:gd name="adj" fmla="val 25000"/>
            <a:gd name="vf" fmla="val 11547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a-IR" sz="2200" kern="1200" dirty="0">
              <a:solidFill>
                <a:schemeClr val="tx1"/>
              </a:solidFill>
            </a:rPr>
            <a:t>اختلالات اکتسابی رحم</a:t>
          </a:r>
          <a:endParaRPr lang="en-US" sz="2200" kern="1200" dirty="0">
            <a:solidFill>
              <a:schemeClr val="tx1"/>
            </a:solidFill>
          </a:endParaRPr>
        </a:p>
      </dsp:txBody>
      <dsp:txXfrm rot="-5400000">
        <a:off x="4656172" y="1516160"/>
        <a:ext cx="821845" cy="944650"/>
      </dsp:txXfrm>
    </dsp:sp>
    <dsp:sp modelId="{3E2DD21C-1387-46C8-8F3A-2CFC7CC6DE47}">
      <dsp:nvSpPr>
        <dsp:cNvPr id="0" name=""/>
        <dsp:cNvSpPr/>
      </dsp:nvSpPr>
      <dsp:spPr>
        <a:xfrm rot="5400000">
          <a:off x="3555698" y="2267914"/>
          <a:ext cx="1372374" cy="2137246"/>
        </a:xfrm>
        <a:prstGeom prst="hexagon">
          <a:avLst>
            <a:gd name="adj" fmla="val 25000"/>
            <a:gd name="vf" fmla="val 11547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a-IR" sz="2400" kern="1200" dirty="0">
              <a:solidFill>
                <a:schemeClr val="tx1"/>
              </a:solidFill>
            </a:rPr>
            <a:t>اختلالات اکتسابی سرویکس، واژن و پرینه</a:t>
          </a:r>
          <a:endParaRPr lang="en-US" sz="2400" kern="1200" dirty="0">
            <a:solidFill>
              <a:schemeClr val="tx1"/>
            </a:solidFill>
          </a:endParaRPr>
        </a:p>
      </dsp:txBody>
      <dsp:txXfrm rot="-5400000">
        <a:off x="3529470" y="2879079"/>
        <a:ext cx="1424830" cy="914916"/>
      </dsp:txXfrm>
    </dsp:sp>
    <dsp:sp modelId="{900BEB2B-F2C4-4EAE-B512-9012C15441E8}">
      <dsp:nvSpPr>
        <dsp:cNvPr id="0" name=""/>
        <dsp:cNvSpPr/>
      </dsp:nvSpPr>
      <dsp:spPr>
        <a:xfrm>
          <a:off x="4583604" y="2924677"/>
          <a:ext cx="1531569" cy="823424"/>
        </a:xfrm>
        <a:prstGeom prst="rect">
          <a:avLst/>
        </a:prstGeom>
        <a:noFill/>
        <a:ln>
          <a:noFill/>
        </a:ln>
        <a:effectLst/>
      </dsp:spPr>
      <dsp:style>
        <a:lnRef idx="0">
          <a:scrgbClr r="0" g="0" b="0"/>
        </a:lnRef>
        <a:fillRef idx="0">
          <a:scrgbClr r="0" g="0" b="0"/>
        </a:fillRef>
        <a:effectRef idx="0">
          <a:scrgbClr r="0" g="0" b="0"/>
        </a:effectRef>
        <a:fontRef idx="minor"/>
      </dsp:style>
    </dsp:sp>
    <dsp:sp modelId="{45C39E55-DBC6-4542-AC09-C8D7E9653EA4}">
      <dsp:nvSpPr>
        <dsp:cNvPr id="0" name=""/>
        <dsp:cNvSpPr/>
      </dsp:nvSpPr>
      <dsp:spPr>
        <a:xfrm rot="5400000">
          <a:off x="1974720" y="2739407"/>
          <a:ext cx="1372374" cy="1193965"/>
        </a:xfrm>
        <a:prstGeom prst="hexagon">
          <a:avLst>
            <a:gd name="adj" fmla="val 25000"/>
            <a:gd name="vf" fmla="val 11547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fa-IR" sz="2300" kern="1200" dirty="0">
              <a:solidFill>
                <a:schemeClr val="tx1"/>
              </a:solidFill>
            </a:rPr>
            <a:t>میوم و کیستهای تخمدان</a:t>
          </a:r>
          <a:endParaRPr lang="en-US" sz="2300" kern="1200" dirty="0">
            <a:solidFill>
              <a:schemeClr val="tx1"/>
            </a:solidFill>
          </a:endParaRPr>
        </a:p>
      </dsp:txBody>
      <dsp:txXfrm rot="-5400000">
        <a:off x="2249984" y="2864065"/>
        <a:ext cx="821845" cy="94465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CC810C-1F87-43A8-B10A-52BA231D8FEA}" type="datetimeFigureOut">
              <a:rPr lang="en-US" smtClean="0"/>
              <a:t>2/24/2021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B8A1FF-A2B0-421E-AD00-93B86E52957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36D7D0E-1705-4454-84ED-1A8235FEA16E}" type="datetimeFigureOut">
              <a:rPr lang="fa-IR" smtClean="0"/>
              <a:pPr/>
              <a:t>13/07/1442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0BEE3C-0091-4259-9321-985FC494ECF3}" type="slidenum">
              <a:rPr lang="fa-IR" smtClean="0"/>
              <a:pPr/>
              <a:t>‹#›</a:t>
            </a:fld>
            <a:endParaRPr lang="fa-I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76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0BEE3C-0091-4259-9321-985FC494ECF3}" type="slidenum">
              <a:rPr lang="fa-IR" smtClean="0"/>
              <a:pPr/>
              <a:t>‹#›</a:t>
            </a:fld>
            <a:endParaRPr lang="fa-IR"/>
          </a:p>
        </p:txBody>
      </p:sp>
    </p:spTree>
    <p:extLst>
      <p:ext uri="{BB962C8B-B14F-4D97-AF65-F5344CB8AC3E}">
        <p14:creationId xmlns:p14="http://schemas.microsoft.com/office/powerpoint/2010/main" val="184132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0BEE3C-0091-4259-9321-985FC494ECF3}" type="slidenum">
              <a:rPr lang="fa-IR" smtClean="0"/>
              <a:pPr/>
              <a:t>‹#›</a:t>
            </a:fld>
            <a:endParaRPr lang="fa-I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71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0BEE3C-0091-4259-9321-985FC494ECF3}" type="slidenum">
              <a:rPr lang="fa-IR" smtClean="0"/>
              <a:pPr/>
              <a:t>‹#›</a:t>
            </a:fld>
            <a:endParaRPr lang="fa-IR"/>
          </a:p>
        </p:txBody>
      </p:sp>
    </p:spTree>
    <p:extLst>
      <p:ext uri="{BB962C8B-B14F-4D97-AF65-F5344CB8AC3E}">
        <p14:creationId xmlns:p14="http://schemas.microsoft.com/office/powerpoint/2010/main" val="342494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0BEE3C-0091-4259-9321-985FC494ECF3}" type="slidenum">
              <a:rPr lang="fa-IR" smtClean="0"/>
              <a:pPr/>
              <a:t>‹#›</a:t>
            </a:fld>
            <a:endParaRPr lang="fa-I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12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0BEE3C-0091-4259-9321-985FC494ECF3}" type="slidenum">
              <a:rPr lang="fa-IR" smtClean="0"/>
              <a:pPr/>
              <a:t>‹#›</a:t>
            </a:fld>
            <a:endParaRPr lang="fa-IR"/>
          </a:p>
        </p:txBody>
      </p:sp>
    </p:spTree>
    <p:extLst>
      <p:ext uri="{BB962C8B-B14F-4D97-AF65-F5344CB8AC3E}">
        <p14:creationId xmlns:p14="http://schemas.microsoft.com/office/powerpoint/2010/main" val="4588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20BEE3C-0091-4259-9321-985FC494ECF3}" type="slidenum">
              <a:rPr lang="fa-IR" smtClean="0"/>
              <a:pPr/>
              <a:t>‹#›</a:t>
            </a:fld>
            <a:endParaRPr lang="fa-IR"/>
          </a:p>
        </p:txBody>
      </p:sp>
    </p:spTree>
    <p:extLst>
      <p:ext uri="{BB962C8B-B14F-4D97-AF65-F5344CB8AC3E}">
        <p14:creationId xmlns:p14="http://schemas.microsoft.com/office/powerpoint/2010/main" val="364179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20BEE3C-0091-4259-9321-985FC494ECF3}" type="slidenum">
              <a:rPr lang="fa-IR" smtClean="0"/>
              <a:pPr/>
              <a:t>‹#›</a:t>
            </a:fld>
            <a:endParaRPr lang="fa-IR"/>
          </a:p>
        </p:txBody>
      </p:sp>
    </p:spTree>
    <p:extLst>
      <p:ext uri="{BB962C8B-B14F-4D97-AF65-F5344CB8AC3E}">
        <p14:creationId xmlns:p14="http://schemas.microsoft.com/office/powerpoint/2010/main" val="51143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20BEE3C-0091-4259-9321-985FC494ECF3}" type="slidenum">
              <a:rPr lang="fa-IR" smtClean="0"/>
              <a:pPr/>
              <a:t>‹#›</a:t>
            </a:fld>
            <a:endParaRPr lang="fa-IR"/>
          </a:p>
        </p:txBody>
      </p:sp>
    </p:spTree>
    <p:extLst>
      <p:ext uri="{BB962C8B-B14F-4D97-AF65-F5344CB8AC3E}">
        <p14:creationId xmlns:p14="http://schemas.microsoft.com/office/powerpoint/2010/main" val="182853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0BEE3C-0091-4259-9321-985FC494ECF3}" type="slidenum">
              <a:rPr lang="fa-IR" smtClean="0"/>
              <a:pPr/>
              <a:t>‹#›</a:t>
            </a:fld>
            <a:endParaRPr lang="fa-IR"/>
          </a:p>
        </p:txBody>
      </p:sp>
    </p:spTree>
    <p:extLst>
      <p:ext uri="{BB962C8B-B14F-4D97-AF65-F5344CB8AC3E}">
        <p14:creationId xmlns:p14="http://schemas.microsoft.com/office/powerpoint/2010/main" val="146768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6D7D0E-1705-4454-84ED-1A8235FEA16E}" type="datetimeFigureOut">
              <a:rPr lang="fa-IR" smtClean="0"/>
              <a:pPr/>
              <a:t>13/07/1442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0BEE3C-0091-4259-9321-985FC494ECF3}" type="slidenum">
              <a:rPr lang="fa-IR" smtClean="0"/>
              <a:pPr/>
              <a:t>‹#›</a:t>
            </a:fld>
            <a:endParaRPr lang="fa-I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52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36D7D0E-1705-4454-84ED-1A8235FEA16E}" type="datetimeFigureOut">
              <a:rPr lang="fa-IR" smtClean="0"/>
              <a:pPr/>
              <a:t>13/07/1442</a:t>
            </a:fld>
            <a:endParaRPr lang="fa-I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a-I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0BEE3C-0091-4259-9321-985FC494ECF3}" type="slidenum">
              <a:rPr lang="fa-IR" smtClean="0"/>
              <a:pPr/>
              <a:t>‹#›</a:t>
            </a:fld>
            <a:endParaRPr lang="fa-I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99065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t>اختلالات بافت نرم تاثیر گذار بر بارداری و زایمان</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3844514"/>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31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endParaRPr lang="fa-IR" sz="9600" dirty="0"/>
          </a:p>
        </p:txBody>
      </p:sp>
      <p:pic>
        <p:nvPicPr>
          <p:cNvPr id="1026" name="Picture 2" descr="E:\کلاسی کمالی\ax\252558-274143-450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ln w="88900" cap="sq" cmpd="thickThin">
            <a:solidFill>
              <a:schemeClr val="bg1"/>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854"/>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اختلالات مادرزادی واژن:</a:t>
            </a:r>
            <a:endParaRPr lang="fa-IR" sz="6000" dirty="0">
              <a:cs typeface="Nazanin" panose="00000400000000000000" pitchFamily="2" charset="-78"/>
            </a:endParaRPr>
          </a:p>
        </p:txBody>
      </p:sp>
      <p:sp>
        <p:nvSpPr>
          <p:cNvPr id="3" name="Content Placeholder 2"/>
          <p:cNvSpPr>
            <a:spLocks noGrp="1"/>
          </p:cNvSpPr>
          <p:nvPr>
            <p:ph idx="1"/>
          </p:nvPr>
        </p:nvSpPr>
        <p:spPr>
          <a:xfrm>
            <a:off x="0" y="1000108"/>
            <a:ext cx="9144000" cy="5857892"/>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51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اهمیت زایمانی:</a:t>
            </a:r>
            <a:r>
              <a:rPr lang="fa-IR" sz="51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این ناهنجاریها گهگاه مانع زایمان واژینال می شوند.</a:t>
            </a:r>
            <a:endParaRPr lang="en-US" sz="51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lgn="r" rtl="1"/>
            <a:r>
              <a:rPr lang="fa-IR" sz="51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آترزی: </a:t>
            </a:r>
            <a:r>
              <a:rPr lang="fa-IR" sz="51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آترزی کامل واژن اگر با عمل جراحی اصلاح نشود، سد کارآمدی در برابر حاملگی</a:t>
            </a:r>
          </a:p>
          <a:p>
            <a:pPr algn="r" rtl="1"/>
            <a:r>
              <a:rPr lang="fa-IR" sz="51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ویک سوم زنان دچار ناهنجار های همزمان  ادراری – تناسلی</a:t>
            </a:r>
            <a:endParaRPr lang="en-US" sz="51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اختلالات مادرزادی واژن:</a:t>
            </a:r>
            <a:endParaRPr lang="fa-IR" sz="60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buNone/>
            </a:pPr>
            <a:r>
              <a:rPr lang="fa-IR" sz="4100"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cs typeface="Nazanin" panose="00000400000000000000" pitchFamily="2" charset="-78"/>
              </a:rPr>
              <a:t>در موارد آژنزی کاملِ مولر، حاملگی غیر ممکن است،</a:t>
            </a:r>
            <a:r>
              <a:rPr lang="en-US" sz="4100"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cs typeface="Nazanin" panose="00000400000000000000" pitchFamily="2" charset="-78"/>
              </a:rPr>
              <a:t> </a:t>
            </a:r>
            <a:r>
              <a:rPr lang="fa-IR" sz="4100"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cs typeface="Nazanin" panose="00000400000000000000" pitchFamily="2" charset="-78"/>
              </a:rPr>
              <a:t>اما </a:t>
            </a:r>
            <a:r>
              <a:rPr lang="fa-IR" sz="4100" b="1" dirty="0">
                <a:ln w="12700">
                  <a:solidFill>
                    <a:schemeClr val="tx2">
                      <a:satMod val="155000"/>
                    </a:schemeClr>
                  </a:solidFill>
                  <a:prstDash val="solid"/>
                </a:ln>
                <a:solidFill>
                  <a:schemeClr val="accent1">
                    <a:lumMod val="60000"/>
                    <a:lumOff val="40000"/>
                  </a:schemeClr>
                </a:solidFill>
                <a:effectLst>
                  <a:glow rad="1397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تکنیک متسع کردن واژن </a:t>
            </a:r>
            <a:r>
              <a:rPr lang="fa-IR" sz="4100"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cs typeface="Nazanin" panose="00000400000000000000" pitchFamily="2" charset="-78"/>
              </a:rPr>
              <a:t>در90% در ایجاد "واژن عملکردی" با موفقیت همراه هستند. </a:t>
            </a:r>
          </a:p>
          <a:p>
            <a:pPr algn="r" rtl="1">
              <a:buNone/>
            </a:pPr>
            <a:r>
              <a:rPr lang="fa-IR" sz="4100" b="1" dirty="0">
                <a:ln w="12700">
                  <a:solidFill>
                    <a:schemeClr val="tx2">
                      <a:satMod val="155000"/>
                    </a:schemeClr>
                  </a:solidFill>
                  <a:prstDash val="solid"/>
                </a:ln>
                <a:solidFill>
                  <a:srgbClr val="00CC99"/>
                </a:solidFill>
                <a:effectLst>
                  <a:outerShdw blurRad="41275" dist="20320" dir="1800000" algn="tl" rotWithShape="0">
                    <a:srgbClr val="000000">
                      <a:alpha val="40000"/>
                    </a:srgbClr>
                  </a:outerShdw>
                </a:effectLst>
                <a:cs typeface="Nazanin" panose="00000400000000000000" pitchFamily="2" charset="-78"/>
              </a:rPr>
              <a:t>آترزی ناکامل، یااز تظاهرات تکامل نادرست و یا از اسکارِ آسیب یا التهاب </a:t>
            </a:r>
          </a:p>
          <a:p>
            <a:pPr algn="r" rtl="1">
              <a:buNone/>
            </a:pPr>
            <a:r>
              <a:rPr lang="fa-IR" sz="4100" b="1" dirty="0">
                <a:ln w="12700">
                  <a:solidFill>
                    <a:schemeClr val="tx2">
                      <a:satMod val="155000"/>
                    </a:schemeClr>
                  </a:solidFill>
                  <a:prstDash val="solid"/>
                </a:ln>
                <a:solidFill>
                  <a:srgbClr val="00CC99"/>
                </a:solidFill>
                <a:effectLst>
                  <a:outerShdw blurRad="41275" dist="20320" dir="1800000" algn="tl" rotWithShape="0">
                    <a:srgbClr val="000000">
                      <a:alpha val="40000"/>
                    </a:srgbClr>
                  </a:outerShdw>
                </a:effectLst>
                <a:cs typeface="Nazanin" panose="00000400000000000000" pitchFamily="2" charset="-78"/>
              </a:rPr>
              <a:t>در اکثر مواردِ آترزی نسبی به علت نرم شدگی بافت در اثر حاملگی، در طی لیبر بر انسداد غلبه میشود.</a:t>
            </a:r>
            <a:endParaRPr lang="en-US" sz="4100" b="1" dirty="0">
              <a:ln w="12700">
                <a:solidFill>
                  <a:schemeClr val="tx2">
                    <a:satMod val="155000"/>
                  </a:schemeClr>
                </a:solidFill>
                <a:prstDash val="solid"/>
              </a:ln>
              <a:solidFill>
                <a:srgbClr val="00CC99"/>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اختلالات مادرزادی واژن:</a:t>
            </a:r>
            <a:endParaRPr lang="fa-IR" sz="6000" dirty="0">
              <a:cs typeface="Nazanin" panose="00000400000000000000" pitchFamily="2" charset="-78"/>
            </a:endParaRPr>
          </a:p>
        </p:txBody>
      </p:sp>
      <p:sp>
        <p:nvSpPr>
          <p:cNvPr id="3" name="Content Placeholder 2"/>
          <p:cNvSpPr>
            <a:spLocks noGrp="1"/>
          </p:cNvSpPr>
          <p:nvPr>
            <p:ph idx="1"/>
          </p:nvPr>
        </p:nvSpPr>
        <p:spPr>
          <a:xfrm>
            <a:off x="0" y="1142984"/>
            <a:ext cx="9144000" cy="5715016"/>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اهمیت زایمانی سپتومها و تنگیها:</a:t>
            </a:r>
            <a:endParaRPr lang="en-US" sz="4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r>
              <a:rPr lang="fa-IR" sz="4600" b="1" dirty="0">
                <a:ln w="12700">
                  <a:solidFill>
                    <a:schemeClr val="tx2">
                      <a:satMod val="155000"/>
                    </a:schemeClr>
                  </a:solidFill>
                  <a:prstDash val="solid"/>
                </a:ln>
                <a:solidFill>
                  <a:srgbClr val="00B050"/>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سپتومهای طولی کامل</a:t>
            </a:r>
            <a:r>
              <a:rPr lang="fa-IR" sz="4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 سبب دیستوشی نمی شوند، چون نیمی ازواژن متسع می شود.</a:t>
            </a:r>
          </a:p>
          <a:p>
            <a:pPr algn="r" rtl="1"/>
            <a:r>
              <a:rPr lang="fa-IR" sz="4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اما، سپتومهای ناکامل با نزول جنین تداخل می کنند. گهگاه،بریدن سپتوم یا انجام زایمان سزارین ضرورت پیدا می کند.</a:t>
            </a:r>
            <a:endParaRPr lang="en-US" sz="4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72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اختلالات مادرزادی واژن:</a:t>
            </a:r>
            <a:endParaRPr lang="fa-IR" sz="7200" dirty="0"/>
          </a:p>
        </p:txBody>
      </p:sp>
      <p:sp>
        <p:nvSpPr>
          <p:cNvPr id="3" name="Content Placeholder 2"/>
          <p:cNvSpPr>
            <a:spLocks noGrp="1"/>
          </p:cNvSpPr>
          <p:nvPr>
            <p:ph idx="1"/>
          </p:nvPr>
        </p:nvSpPr>
        <p:spPr>
          <a:xfrm>
            <a:off x="0" y="1142984"/>
            <a:ext cx="9144000" cy="5715016"/>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algn="r" rtl="1">
              <a:buNone/>
            </a:pPr>
            <a:r>
              <a:rPr lang="fa-IR" sz="7200" dirty="0"/>
              <a:t>  </a:t>
            </a:r>
            <a:r>
              <a:rPr lang="fa-IR" sz="21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اهمیت زایمانی:</a:t>
            </a:r>
            <a:r>
              <a:rPr lang="fa-IR" sz="17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گاهی</a:t>
            </a:r>
            <a:r>
              <a:rPr lang="fa-IR" sz="112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 </a:t>
            </a:r>
            <a:r>
              <a:rPr lang="fa-IR" sz="17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اوقات، یک </a:t>
            </a:r>
            <a:r>
              <a:rPr lang="fa-IR" sz="17600" b="1" dirty="0">
                <a:ln w="12700">
                  <a:solidFill>
                    <a:schemeClr val="tx2">
                      <a:satMod val="155000"/>
                    </a:schemeClr>
                  </a:solidFill>
                  <a:prstDash val="solid"/>
                </a:ln>
                <a:solidFill>
                  <a:srgbClr val="00B050"/>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سپتوم عرضی </a:t>
            </a:r>
            <a:r>
              <a:rPr lang="fa-IR" sz="17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با منفذی کوچک، بخش فوقانی واژن راازبقیۀ مجراجدا می کند. </a:t>
            </a:r>
          </a:p>
          <a:p>
            <a:pPr algn="r" rtl="1">
              <a:buNone/>
            </a:pPr>
            <a:r>
              <a:rPr lang="fa-IR" sz="17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در زمان لیبراین منفذبه غلط به عنوان "منفذ متسع نشدۀ سرویکس" تشخیص داده می شود .</a:t>
            </a:r>
          </a:p>
          <a:p>
            <a:pPr algn="r" rtl="1">
              <a:buNone/>
            </a:pPr>
            <a:r>
              <a:rPr lang="fa-IR" sz="17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سربرروی سپتوم فشرده می شود وباعث می گردد سپتوم به طرف پایین برآمده شود.</a:t>
            </a:r>
          </a:p>
          <a:p>
            <a:pPr algn="r" rtl="1">
              <a:buNone/>
            </a:pPr>
            <a:r>
              <a:rPr lang="fa-IR" sz="17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 اگر سپتوم پاره نشود، اعمال فشار اندک برمنفذ آن معمولاسبب افزایش اتساع سپتوم می شود، اما گاهی اوقات انسزیون صلیبی برای زایمان</a:t>
            </a:r>
            <a:endParaRPr lang="fa-IR" sz="16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buNone/>
            </a:pPr>
            <a:endParaRPr lang="en-US" sz="5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اختلالات اکتسابی واژن:</a:t>
            </a:r>
            <a:endParaRPr lang="fa-IR" sz="66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r" rtl="1">
              <a:buNone/>
            </a:pPr>
            <a:r>
              <a:rPr lang="fa-IR" sz="4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اختلالات اکتسابی واژن ناشایع حتی بعداز تروماهای شدید، عملکرد جنسی وتولید مثلی درطولانی مدت طبیعی است.</a:t>
            </a:r>
          </a:p>
          <a:p>
            <a:pPr algn="r" rtl="1"/>
            <a:r>
              <a:rPr lang="fa-IR" sz="4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cs typeface="Nazanin" panose="00000400000000000000" pitchFamily="2" charset="-78"/>
              </a:rPr>
              <a:t>آترزی نسبی:</a:t>
            </a:r>
            <a:endParaRPr lang="en-US" sz="4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cs typeface="Nazanin" panose="00000400000000000000" pitchFamily="2" charset="-78"/>
            </a:endParaRPr>
          </a:p>
          <a:p>
            <a:pPr algn="r" rtl="1">
              <a:buNone/>
            </a:pPr>
            <a:r>
              <a:rPr lang="fa-IR" sz="4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آترزی ناکامل، در اثر عفونت یاتروما سبب تشکیل بافت اسکاردرخلال لیبر، معمولا فشار حاصل از عضو نمایش بر این آترزی غلبه می کند، اما گهگاه انسزیون ویا حتی زایمان سزارین ضرورت پیدا می کند.</a:t>
            </a:r>
          </a:p>
          <a:p>
            <a:pPr algn="r" rtl="1">
              <a:buNone/>
            </a:pPr>
            <a:endParaRPr lang="fa-IR" sz="4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72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اختلالات اکتسابی واژن:</a:t>
            </a:r>
            <a:endParaRPr lang="fa-IR" sz="7200" dirty="0"/>
          </a:p>
        </p:txBody>
      </p:sp>
      <p:sp>
        <p:nvSpPr>
          <p:cNvPr id="3" name="Content Placeholder 2"/>
          <p:cNvSpPr>
            <a:spLocks noGrp="1"/>
          </p:cNvSpPr>
          <p:nvPr>
            <p:ph idx="1"/>
          </p:nvPr>
        </p:nvSpPr>
        <p:spPr>
          <a:xfrm>
            <a:off x="0" y="1214422"/>
            <a:ext cx="9144000" cy="5643578"/>
          </a:xfrm>
          <a:gradFill flip="none" rotWithShape="1">
            <a:gsLst>
              <a:gs pos="0">
                <a:schemeClr val="accent2">
                  <a:lumMod val="40000"/>
                  <a:lumOff val="60000"/>
                </a:schemeClr>
              </a:gs>
              <a:gs pos="64999">
                <a:srgbClr val="F0EBD5"/>
              </a:gs>
              <a:gs pos="100000">
                <a:srgbClr val="D1C39F"/>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buNone/>
            </a:pPr>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فیستولهای دستگاه تناسلی:</a:t>
            </a:r>
            <a:endParaRPr lang="en-US"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r>
              <a:rPr lang="fa-IR"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فیستولهایی که در دوران حاملگی دیده می شوند احتمالا از قبل وجود داشته در لیبرهای متوقف شدۀ طولانی مدت، ممکن است دستگاه تناسلی بین سر جنین و لگن استخوانی فشرده شود. </a:t>
            </a:r>
          </a:p>
          <a:p>
            <a:pPr algn="r" rtl="1"/>
            <a:r>
              <a:rPr lang="fa-IR"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فشار زود گذر اهمیت چندانی ندارد، اما فشار طولانی مدت ممکن است سبب نکروز و به دنبال آن سبب تشکیل فیستول شود.</a:t>
            </a:r>
            <a:endParaRPr lang="fa-IR" sz="1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اختلالات مادرزادی سرویکس:</a:t>
            </a:r>
            <a:endParaRPr lang="fa-IR" sz="60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ناهنجاریهای سرویکسِ منفرد و طبیعی:</a:t>
            </a:r>
            <a:endParaRPr lang="en-US" sz="4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marL="0" indent="0" algn="r" rtl="1">
              <a:buNone/>
            </a:pPr>
            <a:r>
              <a:rPr lang="fa-IR" sz="4800" b="1" dirty="0">
                <a:ln w="18000">
                  <a:solidFill>
                    <a:schemeClr val="accent2">
                      <a:satMod val="140000"/>
                    </a:schemeClr>
                  </a:solidFill>
                  <a:prstDash val="solid"/>
                  <a:miter lim="800000"/>
                </a:ln>
                <a:solidFill>
                  <a:srgbClr val="F25E73"/>
                </a:solidFill>
                <a:effectLst>
                  <a:outerShdw blurRad="25500" dist="23000" dir="7020000" algn="tl">
                    <a:srgbClr val="000000">
                      <a:alpha val="50000"/>
                    </a:srgbClr>
                  </a:outerShdw>
                </a:effectLst>
                <a:cs typeface="Nazanin" panose="00000400000000000000" pitchFamily="2" charset="-78"/>
              </a:rPr>
              <a:t>1-آترزی:</a:t>
            </a:r>
          </a:p>
          <a:p>
            <a:pPr algn="r" rtl="1"/>
            <a:r>
              <a:rPr lang="fa-IR" sz="4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ممکنه کل سرویکس تشکیل نشود. این حالت ممکن است با تشکیل ناکامل بخش فوقانی واژن یا بخش تحتانی رحم همراه باشد.</a:t>
            </a:r>
            <a:endParaRPr lang="en-US" sz="4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سرویکس:</a:t>
            </a:r>
            <a:endParaRPr lang="fa-IR" sz="60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marL="0" indent="0" algn="r" rtl="1">
              <a:buNone/>
            </a:pPr>
            <a:r>
              <a:rPr lang="fa-IR" sz="48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cs typeface="Nazanin" panose="00000400000000000000" pitchFamily="2" charset="-78"/>
              </a:rPr>
              <a:t>2- سرویکس دو گانه: </a:t>
            </a:r>
            <a:r>
              <a:rPr lang="fa-IR" sz="4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هر یک ازسرویکس های مجزا، از بلوغ مجاری مجزای مولر حاصل می شوند.</a:t>
            </a:r>
          </a:p>
          <a:p>
            <a:pPr marL="0" indent="0" algn="r" rtl="1">
              <a:buNone/>
            </a:pPr>
            <a:r>
              <a:rPr lang="fa-IR" sz="4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هم سرویکسهای دوگانۀ حقیقی و هم سرویکس های دوگانۀ سپتوم دار، معمولا با سپتوم طولی واژن همراه هستند. </a:t>
            </a:r>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سرویکس</a:t>
            </a:r>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a:t>
            </a:r>
            <a:endParaRPr lang="fa-IR" sz="72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r"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3-همی سرویکس (نیم سرویکس)منفرد:</a:t>
            </a:r>
          </a:p>
          <a:p>
            <a:pPr algn="r" rtl="1"/>
            <a:r>
              <a:rPr lang="fa-IR"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این اختلال ،از بلوغ یک طرفۀ سیستم مولر ناشی می شود .</a:t>
            </a:r>
            <a:endParaRPr lang="en-US"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lgn="r"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4-سرویکس سپتوم دار:</a:t>
            </a:r>
          </a:p>
          <a:p>
            <a:pPr algn="r" rtl="1"/>
            <a:r>
              <a:rPr lang="fa-IR" sz="4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دراین اختلال ، یک سپتوم وجود دارد که حلقۀ عضلانی واحدی را به دو قسمت تقسیم می کند. سپتوم ممکن است محدودبه سرویکس باشد،اما با شیوع بیشتر امتداد رو به پایینِ سپتوم رحمی و یا گسترۀ رو به بالای سپتوم واژنی است.</a:t>
            </a:r>
            <a:endParaRPr lang="en-US" sz="4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lgn="r" rtl="1"/>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sz="72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a:t>
            </a:r>
            <a:endParaRPr lang="fa-IR" sz="7200" dirty="0">
              <a:solidFill>
                <a:srgbClr val="FFC000"/>
              </a:solidFill>
              <a:cs typeface="Nazanin" panose="00000400000000000000" pitchFamily="2" charset="-78"/>
            </a:endParaRPr>
          </a:p>
        </p:txBody>
      </p:sp>
      <p:sp>
        <p:nvSpPr>
          <p:cNvPr id="3" name="Content Placeholder 2"/>
          <p:cNvSpPr>
            <a:spLocks noGrp="1"/>
          </p:cNvSpPr>
          <p:nvPr>
            <p:ph idx="1"/>
          </p:nvPr>
        </p:nvSpPr>
        <p:spPr>
          <a:xfrm>
            <a:off x="0" y="0"/>
            <a:ext cx="9144000" cy="6858000"/>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fontScale="92500"/>
          </a:bodyPr>
          <a:lstStyle/>
          <a:p>
            <a:pPr algn="r" rtl="1"/>
            <a:r>
              <a:rPr lang="fa-IR" sz="6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امبریوژنز</a:t>
            </a:r>
            <a:r>
              <a:rPr lang="fa-IR" sz="57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رحم</a:t>
            </a:r>
            <a:r>
              <a:rPr lang="fa-IR" sz="63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 در </a:t>
            </a:r>
            <a:r>
              <a:rPr lang="fa-IR" sz="6300" b="1" dirty="0">
                <a:ln w="12700">
                  <a:solidFill>
                    <a:schemeClr val="tx2">
                      <a:satMod val="155000"/>
                    </a:schemeClr>
                  </a:solidFill>
                  <a:prstDash val="solid"/>
                </a:ln>
                <a:solidFill>
                  <a:srgbClr val="FF7C8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هفتۀ دهم </a:t>
            </a:r>
            <a:r>
              <a:rPr lang="fa-IR" sz="63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با اتصال دو مجرای مولر،  در خط وسط شروع وسپس در جهت دمی و سری گسترش پیدا می کند</a:t>
            </a:r>
          </a:p>
          <a:p>
            <a:pPr algn="r" rtl="1"/>
            <a:r>
              <a:rPr lang="fa-IR" sz="63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سپتوم به آهستگی از بین می رود و حفرۀ رحم بوجود می آید. این روند معمولا </a:t>
            </a:r>
            <a:r>
              <a:rPr lang="fa-IR" sz="6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تا هفتۀ بیستم </a:t>
            </a:r>
            <a:r>
              <a:rPr lang="fa-IR" sz="63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کامل می شود. </a:t>
            </a:r>
            <a:endParaRPr lang="en-US" sz="63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endParaRPr>
          </a:p>
          <a:p>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2700000" scaled="1"/>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سرویکس</a:t>
            </a:r>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a:t>
            </a:r>
            <a:endParaRPr lang="fa-IR" sz="72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35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cs typeface="Nazanin" panose="00000400000000000000" pitchFamily="2" charset="-78"/>
              </a:rPr>
              <a:t>اهمیت زایمانی:</a:t>
            </a:r>
            <a:endParaRPr lang="en-US" sz="40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cs typeface="Nazanin" panose="00000400000000000000" pitchFamily="2" charset="-78"/>
            </a:endParaRPr>
          </a:p>
          <a:p>
            <a:pPr algn="r" rtl="1"/>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glow rad="1397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آترزی کامل سرویکس، </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outerShdw blurRad="41275" dist="20320" dir="1800000" algn="tl" rotWithShape="0">
                    <a:srgbClr val="000000">
                      <a:alpha val="40000"/>
                    </a:srgbClr>
                  </a:outerShdw>
                </a:effectLst>
                <a:cs typeface="Nazanin" panose="00000400000000000000" pitchFamily="2" charset="-78"/>
              </a:rPr>
              <a:t>باحاملگی مغایرت دارد.</a:t>
            </a:r>
          </a:p>
          <a:p>
            <a:pPr algn="r" rtl="1"/>
            <a:r>
              <a:rPr lang="fa-IR" sz="4000" b="1" dirty="0">
                <a:ln w="12700">
                  <a:solidFill>
                    <a:schemeClr val="tx2">
                      <a:satMod val="155000"/>
                    </a:schemeClr>
                  </a:solidFill>
                  <a:prstDash val="solid"/>
                </a:ln>
                <a:gradFill flip="none" rotWithShape="1">
                  <a:gsLst>
                    <a:gs pos="0">
                      <a:srgbClr val="E4C71C">
                        <a:shade val="30000"/>
                        <a:satMod val="115000"/>
                      </a:srgbClr>
                    </a:gs>
                    <a:gs pos="50000">
                      <a:srgbClr val="E4C71C">
                        <a:shade val="67500"/>
                        <a:satMod val="115000"/>
                      </a:srgbClr>
                    </a:gs>
                    <a:gs pos="100000">
                      <a:srgbClr val="E4C71C">
                        <a:shade val="100000"/>
                        <a:satMod val="115000"/>
                      </a:srgbClr>
                    </a:gs>
                  </a:gsLst>
                  <a:path path="circle">
                    <a:fillToRect l="50000" t="50000" r="50000" b="50000"/>
                  </a:path>
                  <a:tileRect/>
                </a:gradFill>
                <a:effectLst>
                  <a:outerShdw blurRad="41275" dist="20320" dir="1800000" algn="tl" rotWithShape="0">
                    <a:srgbClr val="000000">
                      <a:alpha val="40000"/>
                    </a:srgbClr>
                  </a:outerShdw>
                </a:effectLst>
                <a:cs typeface="Nazanin" panose="00000400000000000000" pitchFamily="2" charset="-78"/>
              </a:rPr>
              <a:t> </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glow rad="1397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تنگی سیکاتریسی سرویکس ، </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outerShdw blurRad="41275" dist="20320" dir="1800000" algn="tl" rotWithShape="0">
                    <a:srgbClr val="000000">
                      <a:alpha val="40000"/>
                    </a:srgbClr>
                  </a:outerShdw>
                </a:effectLst>
                <a:cs typeface="Nazanin" panose="00000400000000000000" pitchFamily="2" charset="-78"/>
              </a:rPr>
              <a:t>ممکن است به دنبال انواع مختلفِ ترومای سرویکس رخ بدهد .چون در دوران حاملگی معمولا نرم شدگی بافت رخ می دهد ، تنگی </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به طور معمول </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outerShdw blurRad="41275" dist="20320" dir="1800000" algn="tl" rotWithShape="0">
                    <a:srgbClr val="000000">
                      <a:alpha val="40000"/>
                    </a:srgbClr>
                  </a:outerShdw>
                </a:effectLst>
                <a:cs typeface="Nazanin" panose="00000400000000000000" pitchFamily="2" charset="-78"/>
              </a:rPr>
              <a:t>در حین لیبر </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glow rad="635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برطرف می شود</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outerShdw blurRad="41275" dist="20320" dir="1800000" algn="tl" rotWithShape="0">
                    <a:srgbClr val="000000">
                      <a:alpha val="40000"/>
                    </a:srgbClr>
                  </a:outerShdw>
                </a:effectLst>
                <a:cs typeface="Nazanin" panose="00000400000000000000" pitchFamily="2" charset="-78"/>
              </a:rPr>
              <a:t>، اما </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glow rad="635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گهگاه</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outerShdw blurRad="41275" dist="20320" dir="1800000" algn="tl" rotWithShape="0">
                    <a:srgbClr val="000000">
                      <a:alpha val="40000"/>
                    </a:srgbClr>
                  </a:outerShdw>
                </a:effectLst>
                <a:cs typeface="Nazanin" panose="00000400000000000000" pitchFamily="2" charset="-78"/>
              </a:rPr>
              <a:t> زایمان </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glow rad="635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سزارین</a:t>
            </a:r>
            <a:r>
              <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outerShdw blurRad="41275" dist="20320" dir="1800000" algn="tl" rotWithShape="0">
                    <a:srgbClr val="000000">
                      <a:alpha val="40000"/>
                    </a:srgbClr>
                  </a:outerShdw>
                </a:effectLst>
                <a:cs typeface="Nazanin" panose="00000400000000000000" pitchFamily="2" charset="-78"/>
              </a:rPr>
              <a:t> ضرورت پیدا می کند.</a:t>
            </a:r>
            <a:endParaRPr lang="en-US"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outerShdw blurRad="41275" dist="20320" dir="1800000" algn="tl" rotWithShape="0">
                  <a:srgbClr val="000000">
                    <a:alpha val="40000"/>
                  </a:srgbClr>
                </a:outerShdw>
              </a:effectLst>
              <a:cs typeface="Nazanin" panose="00000400000000000000" pitchFamily="2" charset="-78"/>
            </a:endParaRPr>
          </a:p>
          <a:p>
            <a:pPr algn="r" rtl="1"/>
            <a:endParaRPr lang="fa-IR" sz="4000" b="1" dirty="0">
              <a:ln w="12700">
                <a:solidFill>
                  <a:schemeClr val="tx2">
                    <a:satMod val="155000"/>
                  </a:schemeClr>
                </a:solidFill>
                <a:prstDash val="solid"/>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effectLst>
                <a:outerShdw blurRad="41275" dist="20320" dir="1800000" algn="tl" rotWithShape="0">
                  <a:srgbClr val="000000">
                    <a:alpha val="40000"/>
                  </a:srgbClr>
                </a:outerShdw>
              </a:effectLst>
              <a:cs typeface="Nazanin" panose="00000400000000000000" pitchFamily="2" charset="-78"/>
            </a:endParaRPr>
          </a:p>
          <a:p>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ox(in)">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2700000" scaled="1"/>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سرویکس</a:t>
            </a:r>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a:t>
            </a:r>
            <a:endParaRPr lang="fa-IR" sz="72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35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cs typeface="Nazanin" panose="00000400000000000000" pitchFamily="2" charset="-78"/>
              </a:rPr>
              <a:t>درمان:</a:t>
            </a:r>
          </a:p>
          <a:p>
            <a:pPr algn="r" rtl="1"/>
            <a:r>
              <a:rPr lang="fa-IR" sz="4000" b="1" dirty="0">
                <a:ln w="12700">
                  <a:solidFill>
                    <a:schemeClr val="tx2">
                      <a:satMod val="155000"/>
                    </a:schemeClr>
                  </a:solidFill>
                  <a:prstDash val="solid"/>
                </a:ln>
                <a:gradFill flip="none" rotWithShape="1">
                  <a:gsLst>
                    <a:gs pos="0">
                      <a:srgbClr val="E4C71C">
                        <a:shade val="30000"/>
                        <a:satMod val="115000"/>
                      </a:srgbClr>
                    </a:gs>
                    <a:gs pos="50000">
                      <a:srgbClr val="E4C71C">
                        <a:shade val="67500"/>
                        <a:satMod val="115000"/>
                      </a:srgbClr>
                    </a:gs>
                    <a:gs pos="100000">
                      <a:srgbClr val="E4C71C">
                        <a:shade val="100000"/>
                        <a:satMod val="115000"/>
                      </a:srgbClr>
                    </a:gs>
                  </a:gsLst>
                  <a:path path="circle">
                    <a:fillToRect l="50000" t="50000" r="50000" b="50000"/>
                  </a:path>
                  <a:tileRect/>
                </a:gradFill>
                <a:effectLst>
                  <a:outerShdw blurRad="41275" dist="20320" dir="1800000" algn="tl" rotWithShape="0">
                    <a:srgbClr val="000000">
                      <a:alpha val="40000"/>
                    </a:srgbClr>
                  </a:outerShdw>
                </a:effectLst>
                <a:cs typeface="Nazanin" panose="00000400000000000000" pitchFamily="2" charset="-78"/>
              </a:rPr>
              <a:t>سرکلاژ ترانس ابدومینال در زنان </a:t>
            </a:r>
          </a:p>
          <a:p>
            <a:pPr algn="r" rtl="1">
              <a:buNone/>
            </a:pPr>
            <a:r>
              <a:rPr lang="fa-IR" sz="4000" b="1" dirty="0">
                <a:ln w="12700">
                  <a:solidFill>
                    <a:schemeClr val="tx2">
                      <a:satMod val="155000"/>
                    </a:schemeClr>
                  </a:solidFill>
                  <a:prstDash val="solid"/>
                </a:ln>
                <a:gradFill flip="none" rotWithShape="1">
                  <a:gsLst>
                    <a:gs pos="0">
                      <a:srgbClr val="E4C71C">
                        <a:shade val="30000"/>
                        <a:satMod val="115000"/>
                      </a:srgbClr>
                    </a:gs>
                    <a:gs pos="50000">
                      <a:srgbClr val="E4C71C">
                        <a:shade val="67500"/>
                        <a:satMod val="115000"/>
                      </a:srgbClr>
                    </a:gs>
                    <a:gs pos="100000">
                      <a:srgbClr val="E4C71C">
                        <a:shade val="100000"/>
                        <a:satMod val="115000"/>
                      </a:srgbClr>
                    </a:gs>
                  </a:gsLst>
                  <a:path path="circle">
                    <a:fillToRect l="50000" t="50000" r="50000" b="50000"/>
                  </a:path>
                  <a:tileRect/>
                </a:gradFill>
                <a:effectLst>
                  <a:outerShdw blurRad="41275" dist="20320" dir="1800000" algn="tl" rotWithShape="0">
                    <a:srgbClr val="000000">
                      <a:alpha val="40000"/>
                    </a:srgbClr>
                  </a:outerShdw>
                </a:effectLst>
                <a:cs typeface="Nazanin" panose="00000400000000000000" pitchFamily="2" charset="-78"/>
              </a:rPr>
              <a:t>مبتلا به آترزی نسبی (ناکامل) سرویکس یا </a:t>
            </a:r>
          </a:p>
          <a:p>
            <a:pPr algn="r" rtl="1">
              <a:buNone/>
            </a:pPr>
            <a:r>
              <a:rPr lang="fa-IR" sz="4000" b="1" dirty="0">
                <a:ln w="12700">
                  <a:solidFill>
                    <a:schemeClr val="tx2">
                      <a:satMod val="155000"/>
                    </a:schemeClr>
                  </a:solidFill>
                  <a:prstDash val="solid"/>
                </a:ln>
                <a:gradFill flip="none" rotWithShape="1">
                  <a:gsLst>
                    <a:gs pos="0">
                      <a:srgbClr val="E4C71C">
                        <a:shade val="30000"/>
                        <a:satMod val="115000"/>
                      </a:srgbClr>
                    </a:gs>
                    <a:gs pos="50000">
                      <a:srgbClr val="E4C71C">
                        <a:shade val="67500"/>
                        <a:satMod val="115000"/>
                      </a:srgbClr>
                    </a:gs>
                    <a:gs pos="100000">
                      <a:srgbClr val="E4C71C">
                        <a:shade val="100000"/>
                        <a:satMod val="115000"/>
                      </a:srgbClr>
                    </a:gs>
                  </a:gsLst>
                  <a:path path="circle">
                    <a:fillToRect l="50000" t="50000" r="50000" b="50000"/>
                  </a:path>
                  <a:tileRect/>
                </a:gradFill>
                <a:effectLst>
                  <a:outerShdw blurRad="41275" dist="20320" dir="1800000" algn="tl" rotWithShape="0">
                    <a:srgbClr val="000000">
                      <a:alpha val="40000"/>
                    </a:srgbClr>
                  </a:outerShdw>
                </a:effectLst>
                <a:cs typeface="Nazanin" panose="00000400000000000000" pitchFamily="2" charset="-78"/>
              </a:rPr>
              <a:t>هیپوپلازی سرویکس  بهترین پیش آگهی </a:t>
            </a:r>
            <a:endParaRPr lang="en-US" sz="40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cs typeface="Nazanin" panose="00000400000000000000" pitchFamily="2" charset="-78"/>
            </a:endParaRPr>
          </a:p>
          <a:p>
            <a:pPr algn="r" rtl="1"/>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رحم</a:t>
            </a:r>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a:t>
            </a:r>
            <a:endParaRPr lang="fa-IR" sz="72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rPr>
              <a:t>تشخیص: </a:t>
            </a:r>
          </a:p>
          <a:p>
            <a:pPr algn="r" rtl="1"/>
            <a:r>
              <a:rPr lang="fa-IR"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معاینۀ روتین لگن </a:t>
            </a:r>
            <a:endParaRPr lang="en-US"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a:p>
            <a:pPr algn="r" rtl="1"/>
            <a:r>
              <a:rPr lang="fa-IR" sz="4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rPr>
              <a:t>سونوگرافی ( 43%حساسیت)</a:t>
            </a:r>
            <a:endParaRPr lang="en-US" sz="4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endParaRPr>
          </a:p>
          <a:p>
            <a:pPr algn="r" rtl="1"/>
            <a:r>
              <a:rPr lang="fa-IR"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a:t>
            </a:r>
            <a:r>
              <a:rPr lang="en-US"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MRI</a:t>
            </a:r>
            <a:r>
              <a:rPr lang="fa-IR"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a:t>
            </a:r>
            <a:endParaRPr lang="en-US"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a:p>
            <a:pPr algn="r" rtl="1"/>
            <a:r>
              <a:rPr lang="fa-IR" sz="4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rPr>
              <a:t>هیستروسکوپی و هیستروگرافی </a:t>
            </a:r>
            <a:endParaRPr lang="en-US" sz="4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endParaRPr>
          </a:p>
          <a:p>
            <a:pPr algn="r" rtl="1"/>
            <a:r>
              <a:rPr lang="fa-IR" sz="4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rPr>
              <a:t>لاپاروسکوپی</a:t>
            </a:r>
            <a:endParaRPr lang="en-US" sz="4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endParaRPr>
          </a:p>
        </p:txBody>
      </p:sp>
      <p:graphicFrame>
        <p:nvGraphicFramePr>
          <p:cNvPr id="1027" name="Object 4100"/>
          <p:cNvGraphicFramePr>
            <a:graphicFrameLocks noChangeAspect="1"/>
          </p:cNvGraphicFramePr>
          <p:nvPr/>
        </p:nvGraphicFramePr>
        <p:xfrm>
          <a:off x="0" y="1071546"/>
          <a:ext cx="3143240" cy="3500437"/>
        </p:xfrm>
        <a:graphic>
          <a:graphicData uri="http://schemas.openxmlformats.org/presentationml/2006/ole">
            <mc:AlternateContent xmlns:mc="http://schemas.openxmlformats.org/markup-compatibility/2006">
              <mc:Choice xmlns:v="urn:schemas-microsoft-com:vml" Requires="v">
                <p:oleObj spid="_x0000_s1044" name="Clip" r:id="rId2" imgW="3025775" imgH="3252788" progId="">
                  <p:embed/>
                </p:oleObj>
              </mc:Choice>
              <mc:Fallback>
                <p:oleObj name="Clip" r:id="rId2" imgW="3025775" imgH="3252788" progId="">
                  <p:embed/>
                  <p:pic>
                    <p:nvPicPr>
                      <p:cNvPr id="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1546"/>
                        <a:ext cx="3143240" cy="350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رحم </a:t>
            </a:r>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a:t>
            </a:r>
            <a:endParaRPr lang="fa-IR" sz="72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2700">
                  <a:solidFill>
                    <a:schemeClr val="tx2">
                      <a:satMod val="155000"/>
                    </a:schemeClr>
                  </a:solidFill>
                  <a:prstDash val="solid"/>
                </a:ln>
                <a:solidFill>
                  <a:srgbClr val="E4C71C"/>
                </a:solidFill>
                <a:effectLst>
                  <a:outerShdw blurRad="41275" dist="20320" dir="1800000" algn="tl" rotWithShape="0">
                    <a:srgbClr val="000000">
                      <a:alpha val="40000"/>
                    </a:srgbClr>
                  </a:outerShdw>
                </a:effectLst>
                <a:cs typeface="Nazanin" panose="00000400000000000000" pitchFamily="2" charset="-78"/>
              </a:rPr>
              <a:t>اختلالات مادرزادی همراه با این اختلال:</a:t>
            </a:r>
          </a:p>
          <a:p>
            <a:pPr algn="r"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نقایص شنوایی:</a:t>
            </a:r>
          </a:p>
          <a:p>
            <a:pPr algn="r" rtl="1"/>
            <a:r>
              <a:rPr lang="fa-I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Nazanin" panose="00000400000000000000" pitchFamily="2" charset="-78"/>
              </a:rPr>
              <a:t> </a:t>
            </a:r>
            <a:r>
              <a:rPr lang="fa-IR" sz="4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تقریبا در یک سوم زنان مبتلا به نقایص مولر، </a:t>
            </a:r>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نقایص اورولوژیک:</a:t>
            </a:r>
          </a:p>
          <a:p>
            <a:pPr algn="r" rtl="1"/>
            <a:r>
              <a:rPr lang="fa-IR"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در </a:t>
            </a:r>
            <a:r>
              <a:rPr lang="fa-IR" sz="4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آترزی یک طرفۀ رحم ناهنجاری های اورولوژیک در همان سمت شایع است.</a:t>
            </a:r>
            <a:endParaRPr lang="en-US"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endParaRP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8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رحم:</a:t>
            </a:r>
            <a:endParaRPr lang="fa-IR" sz="80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32500" lnSpcReduction="20000"/>
          </a:bodyPr>
          <a:lstStyle/>
          <a:p>
            <a:pPr algn="r" rtl="1"/>
            <a:r>
              <a:rPr lang="fa-IR" sz="123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رحم تک شاخ(کلاس 2): </a:t>
            </a:r>
            <a:r>
              <a:rPr lang="fa-IR" sz="111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(شایعترین ناهنجاری رحم) </a:t>
            </a:r>
            <a:endParaRPr lang="en-US" sz="111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r>
              <a:rPr lang="fa-IR" sz="13500" b="1" dirty="0">
                <a:ln w="12700">
                  <a:solidFill>
                    <a:schemeClr val="tx2">
                      <a:satMod val="155000"/>
                    </a:schemeClr>
                  </a:solidFill>
                  <a:prstDash val="solid"/>
                </a:ln>
                <a:solidFill>
                  <a:srgbClr val="FF7C8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ناباروری، اندومتریوز و دیس منوره </a:t>
            </a:r>
            <a:r>
              <a:rPr lang="fa-IR" sz="12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در این ناهنجاری افزایش می یابد.</a:t>
            </a:r>
            <a:endParaRPr lang="en-US" sz="12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r>
              <a:rPr lang="fa-IR" sz="12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لانه گزینی در "همی یوتروسی" با اندازۀ طبیعی</a:t>
            </a:r>
          </a:p>
          <a:p>
            <a:pPr algn="r" rtl="1">
              <a:buNone/>
            </a:pPr>
            <a:r>
              <a:rPr lang="fa-IR" sz="12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با افزایش میزان بروز </a:t>
            </a:r>
            <a:r>
              <a:rPr lang="fa-IR" sz="13500" b="1" dirty="0">
                <a:ln w="12700">
                  <a:solidFill>
                    <a:schemeClr val="tx2">
                      <a:satMod val="155000"/>
                    </a:schemeClr>
                  </a:solidFill>
                  <a:prstDash val="solid"/>
                </a:ln>
                <a:solidFill>
                  <a:srgbClr val="FF7C8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زایمان پره ترم، </a:t>
            </a:r>
          </a:p>
          <a:p>
            <a:pPr algn="r" rtl="1">
              <a:buNone/>
            </a:pPr>
            <a:r>
              <a:rPr lang="fa-IR" sz="13500" b="1" dirty="0">
                <a:ln w="12700">
                  <a:solidFill>
                    <a:schemeClr val="tx2">
                      <a:satMod val="155000"/>
                    </a:schemeClr>
                  </a:solidFill>
                  <a:prstDash val="solid"/>
                </a:ln>
                <a:solidFill>
                  <a:srgbClr val="FF7C8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محدودیت رشد جنین، نمایش بریچ، اختلال </a:t>
            </a:r>
          </a:p>
          <a:p>
            <a:pPr algn="r" rtl="1">
              <a:buNone/>
            </a:pPr>
            <a:r>
              <a:rPr lang="fa-IR" sz="13500" b="1" dirty="0">
                <a:ln w="12700">
                  <a:solidFill>
                    <a:schemeClr val="tx2">
                      <a:satMod val="155000"/>
                    </a:schemeClr>
                  </a:solidFill>
                  <a:prstDash val="solid"/>
                </a:ln>
                <a:solidFill>
                  <a:srgbClr val="FF7C8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عملکرد لیبر و زایمان سزارین</a:t>
            </a:r>
            <a:endParaRPr lang="en-US" sz="12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57200" y="357166"/>
            <a:ext cx="8229600" cy="357190"/>
          </a:xfrm>
        </p:spPr>
        <p:txBody>
          <a:bodyPr>
            <a:normAutofit fontScale="90000"/>
          </a:bodyPr>
          <a:lstStyle/>
          <a:p>
            <a:r>
              <a:rPr lang="en-US" dirty="0"/>
              <a:t>   Normal HSG                Normal Pelvis         </a:t>
            </a:r>
          </a:p>
        </p:txBody>
      </p:sp>
      <p:pic>
        <p:nvPicPr>
          <p:cNvPr id="22534" name="Picture 6" descr="NORMHSG9"/>
          <p:cNvPicPr>
            <a:picLocks noGrp="1" noChangeAspect="1" noChangeArrowheads="1"/>
          </p:cNvPicPr>
          <p:nvPr>
            <p:ph idx="1"/>
          </p:nvPr>
        </p:nvPicPr>
        <p:blipFill>
          <a:blip r:embed="rId2" cstate="print"/>
          <a:srcRect/>
          <a:stretch>
            <a:fillRect/>
          </a:stretch>
        </p:blipFill>
        <p:spPr>
          <a:xfrm>
            <a:off x="0" y="857232"/>
            <a:ext cx="4786314" cy="5786478"/>
          </a:xfrm>
          <a:prstGeom prst="rect">
            <a:avLst/>
          </a:prstGeom>
          <a:solidFill>
            <a:srgbClr val="FFFFFF">
              <a:shade val="85000"/>
            </a:srgbClr>
          </a:solidFill>
          <a:ln w="1905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6" descr="LAPNORM2"/>
          <p:cNvPicPr>
            <a:picLocks noChangeAspect="1" noChangeArrowheads="1"/>
          </p:cNvPicPr>
          <p:nvPr/>
        </p:nvPicPr>
        <p:blipFill>
          <a:blip r:embed="rId3" cstate="print"/>
          <a:srcRect/>
          <a:stretch>
            <a:fillRect/>
          </a:stretch>
        </p:blipFill>
        <p:spPr>
          <a:xfrm>
            <a:off x="4643438" y="714356"/>
            <a:ext cx="4500562" cy="6000792"/>
          </a:xfrm>
          <a:prstGeom prst="rect">
            <a:avLst/>
          </a:prstGeo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214422"/>
          </a:xfrm>
        </p:spPr>
        <p:txBody>
          <a:bodyPr/>
          <a:lstStyle/>
          <a:p>
            <a:r>
              <a:rPr lang="en-US" dirty="0" err="1"/>
              <a:t>Unicornuate</a:t>
            </a:r>
            <a:r>
              <a:rPr lang="en-US" dirty="0"/>
              <a:t> Uterus</a:t>
            </a:r>
          </a:p>
        </p:txBody>
      </p:sp>
      <p:pic>
        <p:nvPicPr>
          <p:cNvPr id="24581" name="Picture 5" descr="hsg unicornuate"/>
          <p:cNvPicPr>
            <a:picLocks noGrp="1" noChangeAspect="1" noChangeArrowheads="1"/>
          </p:cNvPicPr>
          <p:nvPr>
            <p:ph idx="1"/>
          </p:nvPr>
        </p:nvPicPr>
        <p:blipFill>
          <a:blip r:embed="rId2" cstate="print"/>
          <a:srcRect/>
          <a:stretch>
            <a:fillRect/>
          </a:stretch>
        </p:blipFill>
        <p:spPr>
          <a:xfrm>
            <a:off x="1142976" y="1142984"/>
            <a:ext cx="6215074" cy="5429264"/>
          </a:xfrm>
          <a:prstGeom prst="rect">
            <a:avLst/>
          </a:prstGeom>
          <a:ln w="88900" cap="sq" cmpd="thickThin">
            <a:solidFill>
              <a:srgbClr val="00B0F0"/>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r>
              <a:rPr lang="en-US"/>
              <a:t>Unicornuate Uterus</a:t>
            </a:r>
          </a:p>
        </p:txBody>
      </p:sp>
      <p:pic>
        <p:nvPicPr>
          <p:cNvPr id="40966" name="Picture 6" descr="usg unicornuate3"/>
          <p:cNvPicPr>
            <a:picLocks noGrp="1" noChangeAspect="1" noChangeArrowheads="1"/>
          </p:cNvPicPr>
          <p:nvPr>
            <p:ph idx="1"/>
          </p:nvPr>
        </p:nvPicPr>
        <p:blipFill>
          <a:blip r:embed="rId2" cstate="print"/>
          <a:stretch>
            <a:fillRect/>
          </a:stretch>
        </p:blipFill>
        <p:spPr>
          <a:xfrm>
            <a:off x="2317750" y="2654300"/>
            <a:ext cx="4191000" cy="3286125"/>
          </a:xfrm>
          <a:prstGeom prst="rect">
            <a:avLst/>
          </a:prstGeom>
          <a:ln w="88900" cap="sq" cmpd="thickThin">
            <a:solidFill>
              <a:srgbClr val="00B0F0"/>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اختلالات مادرزادی رحم:</a:t>
            </a:r>
            <a:endParaRPr lang="fa-IR" sz="60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gn="r" rtl="1"/>
            <a:r>
              <a:rPr lang="fa-IR" sz="6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رحم دوتایی(کلاس 3):</a:t>
            </a:r>
          </a:p>
          <a:p>
            <a:pPr algn="r" rtl="1"/>
            <a:r>
              <a:rPr lang="fa-IR" sz="6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cs typeface="Nazanin" panose="00000400000000000000" pitchFamily="2" charset="-78"/>
              </a:rPr>
              <a:t>عوارض: </a:t>
            </a:r>
            <a:r>
              <a:rPr lang="fa-IR"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rPr>
              <a:t>حاملگیهای نابه جا</a:t>
            </a:r>
          </a:p>
          <a:p>
            <a:pPr algn="r" rtl="1"/>
            <a:r>
              <a:rPr lang="fa-IR"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rPr>
              <a:t> حاملگی در شاخ رحمی تکامل نیافته </a:t>
            </a:r>
            <a:endParaRPr lang="en-US"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endParaRPr>
          </a:p>
          <a:p>
            <a:pPr algn="r" rtl="1"/>
            <a:r>
              <a:rPr lang="fa-IR"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rPr>
              <a:t>پارگی رحم </a:t>
            </a:r>
            <a:endParaRPr lang="en-US"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endParaRPr>
          </a:p>
          <a:p>
            <a:pPr algn="r" rtl="1"/>
            <a:r>
              <a:rPr lang="fa-IR"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rPr>
              <a:t>محدودیت رشد جنین</a:t>
            </a:r>
            <a:endParaRPr lang="en-US"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endParaRPr>
          </a:p>
          <a:p>
            <a:pPr algn="r" rtl="1"/>
            <a:r>
              <a:rPr lang="fa-IR"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rPr>
              <a:t>موارد نمایش بریچ </a:t>
            </a:r>
            <a:endParaRPr lang="en-US"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endParaRPr>
          </a:p>
          <a:p>
            <a:pPr algn="r" rtl="1"/>
            <a:r>
              <a:rPr lang="fa-IR"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rPr>
              <a:t>زایمان سزارین</a:t>
            </a:r>
            <a:endParaRPr lang="en-US"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endParaRPr>
          </a:p>
          <a:p>
            <a:pPr algn="r" rtl="1"/>
            <a:r>
              <a:rPr lang="fa-IR"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rPr>
              <a:t>موارد زایمان پره ترم </a:t>
            </a:r>
            <a:endParaRPr lang="en-US" sz="64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8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رحم:</a:t>
            </a:r>
            <a:endParaRPr lang="fa-IR" sz="80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درمان رحم دوتایی(کلاس 3):</a:t>
            </a:r>
          </a:p>
          <a:p>
            <a:pPr algn="r" rtl="1"/>
            <a:r>
              <a:rPr lang="fa-IR" sz="5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متروپلاستی شکمی (رزکسیون سپتوم و ادغام فوندوسها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endParaRPr lang="fa-IR" sz="7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4370670"/>
              </p:ext>
            </p:extLst>
          </p:nvPr>
        </p:nvGraphicFramePr>
        <p:xfrm>
          <a:off x="0" y="-3858"/>
          <a:ext cx="9198928" cy="6932285"/>
        </p:xfrm>
        <a:graphic>
          <a:graphicData uri="http://schemas.openxmlformats.org/drawingml/2006/table">
            <a:tbl>
              <a:tblPr rtl="1" firstRow="1" bandRow="1">
                <a:tableStyleId>{5C22544A-7EE6-4342-B048-85BDC9FD1C3A}</a:tableStyleId>
              </a:tblPr>
              <a:tblGrid>
                <a:gridCol w="4257976">
                  <a:extLst>
                    <a:ext uri="{9D8B030D-6E8A-4147-A177-3AD203B41FA5}">
                      <a16:colId xmlns:a16="http://schemas.microsoft.com/office/drawing/2014/main" val="20000"/>
                    </a:ext>
                  </a:extLst>
                </a:gridCol>
                <a:gridCol w="4940952">
                  <a:extLst>
                    <a:ext uri="{9D8B030D-6E8A-4147-A177-3AD203B41FA5}">
                      <a16:colId xmlns:a16="http://schemas.microsoft.com/office/drawing/2014/main" val="20001"/>
                    </a:ext>
                  </a:extLst>
                </a:gridCol>
              </a:tblGrid>
              <a:tr h="664072">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a:cs typeface="Nazanin" panose="00000400000000000000" pitchFamily="2" charset="-78"/>
                        </a:rPr>
                        <a:t>جدول</a:t>
                      </a:r>
                      <a:r>
                        <a:rPr lang="fa-IR" sz="2400" b="1" baseline="0" dirty="0">
                          <a:cs typeface="Nazanin" panose="00000400000000000000" pitchFamily="2" charset="-78"/>
                        </a:rPr>
                        <a:t> </a:t>
                      </a:r>
                      <a:r>
                        <a:rPr lang="fa-IR" sz="2400" b="1" dirty="0">
                          <a:cs typeface="Nazanin" panose="00000400000000000000" pitchFamily="2" charset="-78"/>
                        </a:rPr>
                        <a:t>: تقسیم بندی ناهنجاریهای مولر طبق سیستم انجمن ناباروری آمریکا</a:t>
                      </a:r>
                      <a:endParaRPr lang="fa-IR" sz="1600" b="0" dirty="0">
                        <a:cs typeface="Nazanin"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169621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a:cs typeface="Nazanin" panose="00000400000000000000" pitchFamily="2" charset="-78"/>
                        </a:rPr>
                        <a:t>1-هیپوپلازی یا آژنزی سگمنتال مولر </a:t>
                      </a:r>
                    </a:p>
                    <a:p>
                      <a:pPr algn="r" rtl="1"/>
                      <a:endParaRPr lang="fa-IR" sz="2000" b="1" dirty="0">
                        <a:cs typeface="Nazanin" panose="00000400000000000000" pitchFamily="2" charset="-78"/>
                      </a:endParaRPr>
                    </a:p>
                  </a:txBody>
                  <a:tcPr/>
                </a:tc>
                <a:tc>
                  <a:txBody>
                    <a:bodyPr/>
                    <a:lstStyle/>
                    <a:p>
                      <a:pPr algn="r"/>
                      <a:r>
                        <a:rPr lang="fa-IR" sz="2400" b="1" dirty="0">
                          <a:cs typeface="Nazanin" panose="00000400000000000000" pitchFamily="2" charset="-78"/>
                        </a:rPr>
                        <a:t>الف)واژینال      ب)سرویکال   </a:t>
                      </a:r>
                      <a:r>
                        <a:rPr lang="fa-IR" sz="2400" b="1" baseline="0" dirty="0">
                          <a:cs typeface="Nazanin" panose="00000400000000000000" pitchFamily="2" charset="-78"/>
                        </a:rPr>
                        <a:t> </a:t>
                      </a:r>
                      <a:r>
                        <a:rPr lang="fa-IR" sz="2000" b="1" baseline="0" dirty="0">
                          <a:cs typeface="Nazanin" panose="00000400000000000000" pitchFamily="2" charset="-78"/>
                        </a:rPr>
                        <a:t>پ)فوندوس رحم </a:t>
                      </a:r>
                      <a:endParaRPr lang="en-US" sz="2000" b="1" dirty="0">
                        <a:cs typeface="Nazanin" panose="00000400000000000000" pitchFamily="2" charset="-78"/>
                      </a:endParaRPr>
                    </a:p>
                    <a:p>
                      <a:pPr algn="r"/>
                      <a:r>
                        <a:rPr lang="fa-IR" sz="2400" b="1" dirty="0">
                          <a:cs typeface="Nazanin" panose="00000400000000000000" pitchFamily="2" charset="-78"/>
                        </a:rPr>
                        <a:t>                                                                                             </a:t>
                      </a:r>
                      <a:endParaRPr lang="en-US" sz="2400" b="1" dirty="0">
                        <a:cs typeface="Nazanin" panose="00000400000000000000" pitchFamily="2" charset="-78"/>
                      </a:endParaRPr>
                    </a:p>
                    <a:p>
                      <a:pPr algn="r"/>
                      <a:r>
                        <a:rPr lang="fa-IR" sz="2400" b="1" dirty="0">
                          <a:cs typeface="Nazanin" panose="00000400000000000000" pitchFamily="2" charset="-78"/>
                        </a:rPr>
                        <a:t>ت)لوله ای</a:t>
                      </a:r>
                      <a:r>
                        <a:rPr lang="fa-IR" sz="2400" b="1" baseline="0" dirty="0">
                          <a:cs typeface="Nazanin" panose="00000400000000000000" pitchFamily="2" charset="-78"/>
                        </a:rPr>
                        <a:t>       </a:t>
                      </a:r>
                      <a:r>
                        <a:rPr lang="fa-IR" sz="2400" b="1" dirty="0">
                          <a:cs typeface="Nazanin" panose="00000400000000000000" pitchFamily="2" charset="-78"/>
                        </a:rPr>
                        <a:t>ث)ناهنجاریهای مرکب</a:t>
                      </a:r>
                      <a:endParaRPr lang="en-US" sz="2400" b="1" dirty="0">
                        <a:cs typeface="Nazanin" panose="00000400000000000000" pitchFamily="2" charset="-78"/>
                      </a:endParaRPr>
                    </a:p>
                  </a:txBody>
                  <a:tcPr/>
                </a:tc>
                <a:extLst>
                  <a:ext uri="{0D108BD9-81ED-4DB2-BD59-A6C34878D82A}">
                    <a16:rowId xmlns:a16="http://schemas.microsoft.com/office/drawing/2014/main" val="10001"/>
                  </a:ext>
                </a:extLst>
              </a:tr>
              <a:tr h="147250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a:cs typeface="Nazanin" panose="00000400000000000000" pitchFamily="2" charset="-78"/>
                        </a:rPr>
                        <a:t>2-رحم تک شاخ </a:t>
                      </a:r>
                      <a:endParaRPr lang="fa-IR" sz="2400" dirty="0">
                        <a:cs typeface="Nazanin" panose="00000400000000000000" pitchFamily="2" charset="-78"/>
                      </a:endParaRPr>
                    </a:p>
                    <a:p>
                      <a:pPr algn="r" rtl="1"/>
                      <a:endParaRPr lang="fa-IR" sz="2400" dirty="0">
                        <a:cs typeface="Nazanin" panose="00000400000000000000" pitchFamily="2" charset="-78"/>
                      </a:endParaRPr>
                    </a:p>
                  </a:txBody>
                  <a:tcPr/>
                </a:tc>
                <a:tc>
                  <a:txBody>
                    <a:bodyPr/>
                    <a:lstStyle/>
                    <a:p>
                      <a:pPr algn="r"/>
                      <a:r>
                        <a:rPr lang="fa-IR" sz="2400" b="1" dirty="0">
                          <a:cs typeface="Nazanin" panose="00000400000000000000" pitchFamily="2" charset="-78"/>
                        </a:rPr>
                        <a:t>الف)شاخ تکامل نیافتۀ "ارتباطی”</a:t>
                      </a:r>
                      <a:r>
                        <a:rPr lang="fa-IR" sz="2400" b="1" baseline="0" dirty="0">
                          <a:cs typeface="Nazanin" panose="00000400000000000000" pitchFamily="2" charset="-78"/>
                        </a:rPr>
                        <a:t>  </a:t>
                      </a:r>
                    </a:p>
                    <a:p>
                      <a:pPr algn="r"/>
                      <a:r>
                        <a:rPr lang="fa-IR" sz="2400" b="1" dirty="0">
                          <a:cs typeface="Nazanin" panose="00000400000000000000" pitchFamily="2" charset="-78"/>
                        </a:rPr>
                        <a:t>ب)شاخ "غیرارتباطی”</a:t>
                      </a:r>
                      <a:r>
                        <a:rPr lang="fa-IR" sz="2400" b="1" baseline="0" dirty="0">
                          <a:cs typeface="Nazanin" panose="00000400000000000000" pitchFamily="2" charset="-78"/>
                        </a:rPr>
                        <a:t>   </a:t>
                      </a:r>
                    </a:p>
                    <a:p>
                      <a:pPr algn="r"/>
                      <a:r>
                        <a:rPr lang="fa-IR" sz="2400" b="1" dirty="0">
                          <a:cs typeface="Nazanin" panose="00000400000000000000" pitchFamily="2" charset="-78"/>
                        </a:rPr>
                        <a:t>پ)فقدان حفرۀاندومتر                                   ت)فقدان شاخ تکامل نیافته</a:t>
                      </a:r>
                      <a:endParaRPr lang="en-US" sz="2400" b="1" dirty="0">
                        <a:cs typeface="Nazanin" panose="00000400000000000000" pitchFamily="2" charset="-78"/>
                      </a:endParaRPr>
                    </a:p>
                  </a:txBody>
                  <a:tcPr/>
                </a:tc>
                <a:extLst>
                  <a:ext uri="{0D108BD9-81ED-4DB2-BD59-A6C34878D82A}">
                    <a16:rowId xmlns:a16="http://schemas.microsoft.com/office/drawing/2014/main" val="10002"/>
                  </a:ext>
                </a:extLst>
              </a:tr>
              <a:tr h="433090">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a:cs typeface="Nazanin" panose="00000400000000000000" pitchFamily="2" charset="-78"/>
                        </a:rPr>
                        <a:t>3-رحم دوتایی</a:t>
                      </a:r>
                      <a:endParaRPr lang="en-US" sz="2400" b="1" dirty="0">
                        <a:cs typeface="Nazanin"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3"/>
                  </a:ext>
                </a:extLst>
              </a:tr>
              <a:tr h="77956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a:cs typeface="Nazanin" panose="00000400000000000000" pitchFamily="2" charset="-78"/>
                        </a:rPr>
                        <a:t>4-رحم دوشاخ</a:t>
                      </a:r>
                      <a:endParaRPr lang="en-US" sz="2400" b="1" dirty="0">
                        <a:cs typeface="Nazanin" panose="00000400000000000000" pitchFamily="2" charset="-78"/>
                      </a:endParaRPr>
                    </a:p>
                    <a:p>
                      <a:pPr algn="r" rtl="1"/>
                      <a:endParaRPr lang="fa-IR" sz="2400" dirty="0">
                        <a:cs typeface="Nazanin" panose="00000400000000000000" pitchFamily="2" charset="-78"/>
                      </a:endParaRPr>
                    </a:p>
                  </a:txBody>
                  <a:tcPr/>
                </a:tc>
                <a:tc>
                  <a:txBody>
                    <a:bodyPr/>
                    <a:lstStyle/>
                    <a:p>
                      <a:pPr algn="r"/>
                      <a:r>
                        <a:rPr lang="fa-IR" sz="1800" b="1" dirty="0">
                          <a:cs typeface="Nazanin" panose="00000400000000000000" pitchFamily="2" charset="-78"/>
                        </a:rPr>
                        <a:t> </a:t>
                      </a:r>
                      <a:r>
                        <a:rPr lang="fa-IR" sz="2400" b="1" dirty="0">
                          <a:cs typeface="Nazanin" panose="00000400000000000000" pitchFamily="2" charset="-78"/>
                        </a:rPr>
                        <a:t>الف)کامل (تقسیم تا سوراخ داخلی)                                                   ب)ناقص(نسبی)</a:t>
                      </a:r>
                    </a:p>
                  </a:txBody>
                  <a:tcPr/>
                </a:tc>
                <a:extLst>
                  <a:ext uri="{0D108BD9-81ED-4DB2-BD59-A6C34878D82A}">
                    <a16:rowId xmlns:a16="http://schemas.microsoft.com/office/drawing/2014/main" val="10004"/>
                  </a:ext>
                </a:extLst>
              </a:tr>
              <a:tr h="77956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a:cs typeface="Nazanin" panose="00000400000000000000" pitchFamily="2" charset="-78"/>
                        </a:rPr>
                        <a:t>5-رحم سپتوم دار</a:t>
                      </a:r>
                      <a:endParaRPr lang="en-US" sz="2400" b="1" dirty="0">
                        <a:cs typeface="Nazanin" panose="00000400000000000000" pitchFamily="2" charset="-78"/>
                      </a:endParaRPr>
                    </a:p>
                    <a:p>
                      <a:pPr algn="r"/>
                      <a:endParaRPr lang="en-US" sz="2400" b="1" dirty="0">
                        <a:cs typeface="Nazanin" panose="00000400000000000000" pitchFamily="2" charset="-78"/>
                      </a:endParaRPr>
                    </a:p>
                  </a:txBody>
                  <a:tcPr/>
                </a:tc>
                <a:tc>
                  <a:txBody>
                    <a:bodyPr/>
                    <a:lstStyle/>
                    <a:p>
                      <a:pPr algn="r"/>
                      <a:r>
                        <a:rPr lang="fa-IR" sz="2400" b="1" dirty="0">
                          <a:cs typeface="Nazanin" panose="00000400000000000000" pitchFamily="2" charset="-78"/>
                        </a:rPr>
                        <a:t>الف)کامل(سپتوم تا سوراخ داخلی)                                               ب)ناقص(نسبی)</a:t>
                      </a:r>
                      <a:endParaRPr lang="fa-IR" sz="2400" dirty="0">
                        <a:cs typeface="Nazanin" panose="00000400000000000000" pitchFamily="2" charset="-78"/>
                      </a:endParaRPr>
                    </a:p>
                  </a:txBody>
                  <a:tcPr/>
                </a:tc>
                <a:extLst>
                  <a:ext uri="{0D108BD9-81ED-4DB2-BD59-A6C34878D82A}">
                    <a16:rowId xmlns:a16="http://schemas.microsoft.com/office/drawing/2014/main" val="10005"/>
                  </a:ext>
                </a:extLst>
              </a:tr>
              <a:tr h="433090">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a:cs typeface="Nazanin" panose="00000400000000000000" pitchFamily="2" charset="-78"/>
                        </a:rPr>
                        <a:t>6- قوسی</a:t>
                      </a:r>
                      <a:endParaRPr lang="en-US" sz="2400" b="1" dirty="0">
                        <a:cs typeface="Nazanin"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6"/>
                  </a:ext>
                </a:extLst>
              </a:tr>
              <a:tr h="433090">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a:cs typeface="Nazanin" panose="00000400000000000000" pitchFamily="2" charset="-78"/>
                        </a:rPr>
                        <a:t>7-در ارتباط با دی اتیل استیل بسترول</a:t>
                      </a:r>
                      <a:endParaRPr lang="en-US" sz="2400" b="1" dirty="0">
                        <a:cs typeface="Nazanin"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7"/>
                  </a:ext>
                </a:extLst>
              </a:tr>
            </a:tbl>
          </a:graphicData>
        </a:graphic>
      </p:graphicFrame>
    </p:spTree>
  </p:cSld>
  <p:clrMapOvr>
    <a:masterClrMapping/>
  </p:clrMapOvr>
  <p:transition>
    <p:diamon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Didelphic</a:t>
            </a:r>
            <a:r>
              <a:rPr lang="en-US" dirty="0"/>
              <a:t> uterus</a:t>
            </a:r>
            <a:endParaRPr lang="fa-IR" dirty="0"/>
          </a:p>
        </p:txBody>
      </p:sp>
      <p:pic>
        <p:nvPicPr>
          <p:cNvPr id="130050" name="Picture 2" descr="E:\کلاسی کمالی\ax\HSG_septate.jpg"/>
          <p:cNvPicPr>
            <a:picLocks noGrp="1" noChangeAspect="1" noChangeArrowheads="1"/>
          </p:cNvPicPr>
          <p:nvPr>
            <p:ph idx="1"/>
          </p:nvPr>
        </p:nvPicPr>
        <p:blipFill>
          <a:blip r:embed="rId2" cstate="print"/>
          <a:srcRect/>
          <a:stretch>
            <a:fillRect/>
          </a:stretch>
        </p:blipFill>
        <p:spPr bwMode="auto">
          <a:xfrm>
            <a:off x="1000100" y="1214422"/>
            <a:ext cx="7072362" cy="5257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رحم:</a:t>
            </a:r>
            <a:endParaRPr lang="fa-IR" sz="66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r" rtl="1"/>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رحمهای دو شاخ و سپتوم دار(کلاس 4و5):</a:t>
            </a:r>
            <a:endParaRPr lang="en-US"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endParaRPr>
          </a:p>
          <a:p>
            <a:pPr algn="r" rtl="1"/>
            <a:r>
              <a:rPr lang="fa-IR" sz="56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cs typeface="Nazanin" panose="00000400000000000000" pitchFamily="2" charset="-78"/>
              </a:rPr>
              <a:t>عوارض:</a:t>
            </a:r>
          </a:p>
          <a:p>
            <a:pPr algn="r" rtl="1"/>
            <a:r>
              <a:rPr lang="fa-IR" sz="5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سقط (دررحم سپتوم داربیشترازرحم دوشاخ)</a:t>
            </a:r>
            <a:endParaRPr lang="en-US" sz="5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lgn="r" rtl="1"/>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نقایص استحاله ای اندام</a:t>
            </a:r>
          </a:p>
          <a:p>
            <a:pPr algn="r" rtl="1"/>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 پارگی رحم </a:t>
            </a:r>
            <a:endParaRPr lang="en-US"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lgn="r" rtl="1"/>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زایمان پره ترم</a:t>
            </a:r>
          </a:p>
          <a:p>
            <a:pPr algn="r" rtl="1"/>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قرار غیر طبیعی جنین</a:t>
            </a:r>
          </a:p>
          <a:p>
            <a:pPr algn="r" rtl="1"/>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زایمان سزارین </a:t>
            </a:r>
            <a:endParaRPr lang="en-US"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ox(in)">
                                      <p:cBhvr>
                                        <p:cTn id="16" dur="500"/>
                                        <p:tgtEl>
                                          <p:spTgt spid="3">
                                            <p:txEl>
                                              <p:pRg st="5" end="5"/>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ox(in)">
                                      <p:cBhvr>
                                        <p:cTn id="19" dur="500"/>
                                        <p:tgtEl>
                                          <p:spTgt spid="3">
                                            <p:txEl>
                                              <p:pRg st="6" end="6"/>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ox(i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5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رحم:</a:t>
            </a:r>
            <a:endParaRPr lang="fa-IR" sz="5400" dirty="0"/>
          </a:p>
        </p:txBody>
      </p:sp>
      <p:sp>
        <p:nvSpPr>
          <p:cNvPr id="3" name="Content Placeholder 2"/>
          <p:cNvSpPr>
            <a:spLocks noGrp="1"/>
          </p:cNvSpPr>
          <p:nvPr>
            <p:ph idx="1"/>
          </p:nvPr>
        </p:nvSpPr>
        <p:spPr>
          <a:xfrm>
            <a:off x="0" y="928670"/>
            <a:ext cx="9144000" cy="5929330"/>
          </a:xfrm>
          <a:gradFill flip="none" rotWithShape="1">
            <a:gsLst>
              <a:gs pos="0">
                <a:srgbClr val="FFCCCC"/>
              </a:gs>
              <a:gs pos="64999">
                <a:srgbClr val="F0EBD5"/>
              </a:gs>
              <a:gs pos="100000">
                <a:srgbClr val="D1C39F"/>
              </a:gs>
            </a:gsLst>
            <a:lin ang="13500000" scaled="1"/>
            <a:tileRect/>
          </a:gradFill>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r" rtl="1"/>
            <a:r>
              <a:rPr lang="fa-IR" sz="5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درمان رحمهای دوشاخ وسپتوم دار(کلاس4و5):</a:t>
            </a:r>
            <a:endParaRPr lang="en-US" sz="5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endParaRPr>
          </a:p>
          <a:p>
            <a:pPr algn="r" rtl="1"/>
            <a:r>
              <a:rPr lang="fa-IR" sz="5700" b="1" dirty="0">
                <a:ln w="12700">
                  <a:solidFill>
                    <a:schemeClr val="tx2">
                      <a:satMod val="155000"/>
                    </a:schemeClr>
                  </a:solidFill>
                  <a:prstDash val="solid"/>
                </a:ln>
                <a:solidFill>
                  <a:srgbClr val="00B050"/>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جراحی رحم </a:t>
            </a:r>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ممکن است سودمند باشد.</a:t>
            </a:r>
          </a:p>
          <a:p>
            <a:pPr algn="r" rtl="1"/>
            <a:r>
              <a:rPr lang="fa-IR" sz="5700" b="1" dirty="0">
                <a:ln w="12700">
                  <a:solidFill>
                    <a:schemeClr val="tx2">
                      <a:satMod val="155000"/>
                    </a:schemeClr>
                  </a:solidFill>
                  <a:prstDash val="solid"/>
                </a:ln>
                <a:solidFill>
                  <a:srgbClr val="00B050"/>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ترمیم رحم </a:t>
            </a:r>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دوشاخ، از طریق متروپلاستی ترانس</a:t>
            </a:r>
          </a:p>
          <a:p>
            <a:pPr algn="r" rtl="1">
              <a:buNone/>
            </a:pPr>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ابدومینال و با رزکسیون سپتوم و ادغام فوندوس ها </a:t>
            </a:r>
          </a:p>
          <a:p>
            <a:pPr algn="r" rtl="1">
              <a:buNone/>
            </a:pPr>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صورت می گیرد. </a:t>
            </a:r>
          </a:p>
          <a:p>
            <a:pPr algn="r" rtl="1"/>
            <a:r>
              <a:rPr lang="fa-IR" sz="63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بعداز رزکسیون موفقیت آمیز سپتوم رحمی، </a:t>
            </a:r>
          </a:p>
          <a:p>
            <a:pPr algn="r" rtl="1">
              <a:buNone/>
            </a:pPr>
            <a:r>
              <a:rPr lang="fa-IR" sz="6300" b="1" dirty="0">
                <a:ln w="12700">
                  <a:solidFill>
                    <a:schemeClr val="tx2">
                      <a:satMod val="155000"/>
                    </a:schemeClr>
                  </a:solidFill>
                  <a:prstDash val="solid"/>
                </a:ln>
                <a:solidFill>
                  <a:srgbClr val="00B050"/>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سرکلاژ ضرورت ندارد</a:t>
            </a:r>
            <a:r>
              <a:rPr lang="fa-IR" sz="63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 </a:t>
            </a:r>
            <a:endParaRPr lang="en-US" sz="4600" dirty="0">
              <a:cs typeface="Nazanin" panose="00000400000000000000" pitchFamily="2" charset="-78"/>
            </a:endParaRPr>
          </a:p>
          <a:p>
            <a:pPr algn="r" rtl="1"/>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به دنبال ترمیم رحم های سپتوم </a:t>
            </a:r>
            <a:r>
              <a:rPr lang="fa-IR" sz="5700" b="1" dirty="0">
                <a:ln w="12700">
                  <a:solidFill>
                    <a:schemeClr val="tx2">
                      <a:satMod val="155000"/>
                    </a:schemeClr>
                  </a:solidFill>
                  <a:prstDash val="solid"/>
                </a:ln>
                <a:solidFill>
                  <a:srgbClr val="00B050"/>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دار،لیبر پره ترم و</a:t>
            </a:r>
          </a:p>
          <a:p>
            <a:pPr algn="r" rtl="1">
              <a:buNone/>
            </a:pPr>
            <a:r>
              <a:rPr lang="fa-IR" sz="5700" b="1" dirty="0">
                <a:ln w="12700">
                  <a:solidFill>
                    <a:schemeClr val="tx2">
                      <a:satMod val="155000"/>
                    </a:schemeClr>
                  </a:solidFill>
                  <a:prstDash val="solid"/>
                </a:ln>
                <a:solidFill>
                  <a:srgbClr val="00B050"/>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پارگی فاجعه بارفوندوس</a:t>
            </a:r>
            <a:r>
              <a:rPr lang="fa-IR"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  نیزگزارش شده است.</a:t>
            </a:r>
            <a:endParaRPr lang="en-US" sz="57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lgn="r" rtl="1"/>
            <a:endParaRPr lang="en-US" sz="5400" dirty="0">
              <a:cs typeface="Nazanin" panose="00000400000000000000" pitchFamily="2" charset="-78"/>
            </a:endParaRPr>
          </a:p>
          <a:p>
            <a:pPr>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0" y="0"/>
            <a:ext cx="9144000" cy="1214422"/>
          </a:xfrm>
        </p:spPr>
        <p:style>
          <a:lnRef idx="1">
            <a:schemeClr val="accent2"/>
          </a:lnRef>
          <a:fillRef idx="2">
            <a:schemeClr val="accent2"/>
          </a:fillRef>
          <a:effectRef idx="1">
            <a:schemeClr val="accent2"/>
          </a:effectRef>
          <a:fontRef idx="minor">
            <a:schemeClr val="dk1"/>
          </a:fontRef>
        </p:style>
        <p:txBody>
          <a:bodyPr/>
          <a:lstStyle/>
          <a:p>
            <a:r>
              <a:rPr lang="en-US" dirty="0" err="1"/>
              <a:t>Bicornuate</a:t>
            </a:r>
            <a:r>
              <a:rPr lang="en-US" dirty="0"/>
              <a:t> Uterus</a:t>
            </a:r>
          </a:p>
        </p:txBody>
      </p:sp>
      <p:pic>
        <p:nvPicPr>
          <p:cNvPr id="38918" name="Picture 6" descr="usg bicornuate"/>
          <p:cNvPicPr>
            <a:picLocks noGrp="1" noChangeAspect="1" noChangeArrowheads="1"/>
          </p:cNvPicPr>
          <p:nvPr>
            <p:ph idx="1"/>
          </p:nvPr>
        </p:nvPicPr>
        <p:blipFill>
          <a:blip r:embed="rId2" cstate="print"/>
          <a:srcRect/>
          <a:stretch>
            <a:fillRect/>
          </a:stretch>
        </p:blipFill>
        <p:spPr>
          <a:xfrm>
            <a:off x="0" y="1285860"/>
            <a:ext cx="4786314" cy="5572140"/>
          </a:xfrm>
          <a:noFill/>
          <a:ln/>
        </p:spPr>
      </p:pic>
      <p:pic>
        <p:nvPicPr>
          <p:cNvPr id="4" name="Picture 6" descr="hsgbicornuate2"/>
          <p:cNvPicPr>
            <a:picLocks noChangeAspect="1" noChangeArrowheads="1"/>
          </p:cNvPicPr>
          <p:nvPr/>
        </p:nvPicPr>
        <p:blipFill>
          <a:blip r:embed="rId3" cstate="print"/>
          <a:srcRect/>
          <a:stretch>
            <a:fillRect/>
          </a:stretch>
        </p:blipFill>
        <p:spPr>
          <a:xfrm>
            <a:off x="4786314" y="1285860"/>
            <a:ext cx="4357686" cy="5572140"/>
          </a:xfrm>
          <a:prstGeom prst="rect">
            <a:avLst/>
          </a:prstGeo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1142984"/>
          </a:xfrm>
        </p:spPr>
        <p:style>
          <a:lnRef idx="1">
            <a:schemeClr val="accent4"/>
          </a:lnRef>
          <a:fillRef idx="2">
            <a:schemeClr val="accent4"/>
          </a:fillRef>
          <a:effectRef idx="1">
            <a:schemeClr val="accent4"/>
          </a:effectRef>
          <a:fontRef idx="minor">
            <a:schemeClr val="dk1"/>
          </a:fontRef>
        </p:style>
        <p:txBody>
          <a:bodyPr/>
          <a:lstStyle/>
          <a:p>
            <a:r>
              <a:rPr lang="en-US" dirty="0"/>
              <a:t>Uterine Septum</a:t>
            </a:r>
          </a:p>
        </p:txBody>
      </p:sp>
      <p:pic>
        <p:nvPicPr>
          <p:cNvPr id="107525" name="Picture 5" descr="SEPTUM"/>
          <p:cNvPicPr>
            <a:picLocks noGrp="1" noChangeAspect="1" noChangeArrowheads="1"/>
          </p:cNvPicPr>
          <p:nvPr>
            <p:ph idx="1"/>
          </p:nvPr>
        </p:nvPicPr>
        <p:blipFill>
          <a:blip r:embed="rId2" cstate="print"/>
          <a:srcRect/>
          <a:stretch>
            <a:fillRect/>
          </a:stretch>
        </p:blipFill>
        <p:spPr>
          <a:xfrm>
            <a:off x="1928794" y="1357298"/>
            <a:ext cx="5715040" cy="4857784"/>
          </a:xfrm>
          <a:prstGeom prst="rect">
            <a:avLst/>
          </a:prstGeom>
          <a:ln w="88900" cap="sq" cmpd="thickThin">
            <a:solidFill>
              <a:schemeClr val="accent1">
                <a:lumMod val="40000"/>
                <a:lumOff val="60000"/>
              </a:schemeClr>
            </a:solidFill>
            <a:prstDash val="solid"/>
            <a:miter lim="800000"/>
          </a:ln>
          <a:effectLst>
            <a:innerShdw blurRad="76200">
              <a:srgbClr val="000000"/>
            </a:inn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8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مادرزادی رحم:</a:t>
            </a:r>
            <a:endParaRPr lang="fa-IR" sz="80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r" rtl="1">
              <a:buNone/>
            </a:pPr>
            <a:r>
              <a:rPr lang="fa-IR" sz="5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cs typeface="Nazanin" panose="00000400000000000000" pitchFamily="2" charset="-78"/>
              </a:rPr>
              <a:t>رحم کمانی (کلاس 6):</a:t>
            </a:r>
            <a:endParaRPr lang="en-US" sz="5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cs typeface="Nazanin" panose="00000400000000000000" pitchFamily="2" charset="-78"/>
            </a:endParaRPr>
          </a:p>
          <a:p>
            <a:pPr algn="r" rtl="1">
              <a:buNone/>
            </a:pP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انحراف خفیفی از رحم تکامل یافتۀ طبیعی </a:t>
            </a:r>
          </a:p>
          <a:p>
            <a:pPr algn="r" rtl="1">
              <a:buNone/>
            </a:pP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  رحم قوسی اثری برپیامد های حاملگی ندارد ولی </a:t>
            </a:r>
            <a:r>
              <a:rPr lang="fa-IR" sz="5400" b="1" dirty="0">
                <a:ln w="12700">
                  <a:solidFill>
                    <a:schemeClr val="tx2">
                      <a:satMod val="155000"/>
                    </a:schemeClr>
                  </a:solidFill>
                  <a:prstDash val="solid"/>
                </a:ln>
                <a:solidFill>
                  <a:srgbClr val="00B0F0"/>
                </a:solidFill>
                <a:effectLst>
                  <a:glow rad="63500">
                    <a:schemeClr val="accent2">
                      <a:satMod val="175000"/>
                      <a:alpha val="40000"/>
                    </a:schemeClr>
                  </a:glow>
                  <a:outerShdw blurRad="41275" dist="20320" dir="1800000" algn="tl" rotWithShape="0">
                    <a:srgbClr val="000000">
                      <a:alpha val="40000"/>
                    </a:srgbClr>
                  </a:outerShdw>
                </a:effectLst>
                <a:cs typeface="Nazanin" panose="00000400000000000000" pitchFamily="2" charset="-78"/>
              </a:rPr>
              <a:t>افزایش احتمال سقطِ سه ماهۀ دوم</a:t>
            </a:r>
          </a:p>
          <a:p>
            <a:pPr algn="r" rtl="1">
              <a:buNone/>
            </a:pPr>
            <a:r>
              <a:rPr lang="fa-IR" sz="5400" b="1" dirty="0">
                <a:ln w="12700">
                  <a:solidFill>
                    <a:schemeClr val="tx2">
                      <a:satMod val="155000"/>
                    </a:schemeClr>
                  </a:solidFill>
                  <a:prstDash val="solid"/>
                </a:ln>
                <a:solidFill>
                  <a:srgbClr val="00B0F0"/>
                </a:solidFill>
                <a:effectLst>
                  <a:glow rad="63500">
                    <a:schemeClr val="accent2">
                      <a:satMod val="175000"/>
                      <a:alpha val="40000"/>
                    </a:schemeClr>
                  </a:glow>
                  <a:outerShdw blurRad="41275" dist="20320" dir="1800000" algn="tl" rotWithShape="0">
                    <a:srgbClr val="000000">
                      <a:alpha val="40000"/>
                    </a:srgbClr>
                  </a:outerShdw>
                </a:effectLst>
                <a:cs typeface="Nazanin" panose="00000400000000000000" pitchFamily="2" charset="-78"/>
              </a:rPr>
              <a:t>و لیبر پره ترم </a:t>
            </a: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گزارش شده</a:t>
            </a:r>
            <a:endParaRPr lang="en-US"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رحم(میوم):</a:t>
            </a:r>
            <a:endParaRPr lang="fa-IR" sz="6000" dirty="0"/>
          </a:p>
        </p:txBody>
      </p:sp>
      <p:sp>
        <p:nvSpPr>
          <p:cNvPr id="3" name="Content Placeholder 2"/>
          <p:cNvSpPr>
            <a:spLocks noGrp="1"/>
          </p:cNvSpPr>
          <p:nvPr>
            <p:ph idx="1"/>
          </p:nvPr>
        </p:nvSpPr>
        <p:spPr>
          <a:xfrm>
            <a:off x="0" y="1142984"/>
            <a:ext cx="9144000" cy="5715016"/>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5400" b="1" dirty="0"/>
              <a:t>انواع میوم ها:</a:t>
            </a:r>
            <a:endParaRPr lang="en-US" sz="5400" dirty="0"/>
          </a:p>
          <a:p>
            <a:pPr algn="r" rtl="1"/>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(زیر مخاطی )</a:t>
            </a:r>
          </a:p>
          <a:p>
            <a:pPr algn="r" rtl="1"/>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 (زیر سروزی ) </a:t>
            </a:r>
          </a:p>
          <a:p>
            <a:pPr algn="r" rtl="1"/>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(داخل جداری) </a:t>
            </a:r>
            <a:endParaRPr lang="en-US"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a:p>
            <a:pPr>
              <a:buNone/>
            </a:pPr>
            <a:endParaRPr lang="fa-IR" sz="5400" dirty="0"/>
          </a:p>
        </p:txBody>
      </p:sp>
      <p:pic>
        <p:nvPicPr>
          <p:cNvPr id="47106" name="Picture 2" descr="E:\کلاسی کمالی\ax\fibroidscan.bmp"/>
          <p:cNvPicPr>
            <a:picLocks noChangeAspect="1" noChangeArrowheads="1"/>
          </p:cNvPicPr>
          <p:nvPr/>
        </p:nvPicPr>
        <p:blipFill>
          <a:blip r:embed="rId2" cstate="print"/>
          <a:srcRect/>
          <a:stretch>
            <a:fillRect/>
          </a:stretch>
        </p:blipFill>
        <p:spPr bwMode="auto">
          <a:xfrm>
            <a:off x="539552" y="1484784"/>
            <a:ext cx="4448508" cy="4214842"/>
          </a:xfrm>
          <a:prstGeom prst="rect">
            <a:avLst/>
          </a:prstGeom>
          <a:ln w="228600" cap="sq" cmpd="thickThin">
            <a:solidFill>
              <a:srgbClr val="FF7C80"/>
            </a:solidFill>
            <a:prstDash val="solid"/>
            <a:miter lim="800000"/>
          </a:ln>
          <a:effectLst>
            <a:innerShdw blurRad="76200">
              <a:srgbClr val="000000"/>
            </a:inn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72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just" rtl="1">
              <a:buNone/>
            </a:pPr>
            <a:r>
              <a:rPr lang="fa-IR" sz="64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 میوم های رحم:</a:t>
            </a:r>
          </a:p>
          <a:p>
            <a:pPr algn="just" rtl="1">
              <a:buNone/>
            </a:pPr>
            <a:r>
              <a:rPr lang="fa-IR" sz="6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تعریف: تومورهای خوش خیم عضلۀ صاف</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Nazanin" panose="00000400000000000000" pitchFamily="2" charset="-78"/>
            </a:endParaRPr>
          </a:p>
          <a:p>
            <a:pPr algn="just" rtl="1"/>
            <a:r>
              <a:rPr lang="fa-IR" sz="54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شیوع:</a:t>
            </a:r>
            <a:endParaRPr lang="en-US" sz="54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endParaRPr>
          </a:p>
          <a:p>
            <a:pPr algn="just" rtl="1"/>
            <a:r>
              <a:rPr lang="fa-IR" sz="59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cs typeface="Nazanin" panose="00000400000000000000" pitchFamily="2" charset="-78"/>
              </a:rPr>
              <a:t>شیوع دقیق این عارضه در بارداری دقیقا مشخص نیست اما درمطالعات مختلف، نتایج مختلفی گزارش شده است. فیبروئیدها ممکن است در بیش از 80%زنان در سنین باروری دیده شوند اگر چه فقط در 4% زنان حامله از طریق سونوگرافی کشف می شود. </a:t>
            </a:r>
          </a:p>
          <a:p>
            <a:pPr algn="just" rtl="1"/>
            <a:r>
              <a:rPr lang="fa-IR" sz="59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cs typeface="Nazanin" panose="00000400000000000000" pitchFamily="2" charset="-78"/>
              </a:rPr>
              <a:t>در زنان نولی پار (پرایمی پار )شایعتر از زنان مولتی پار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اختلالات اکتسابی رحم:</a:t>
            </a:r>
            <a:endParaRPr lang="fa-IR" sz="60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 rtl="1">
              <a:buNone/>
            </a:pPr>
            <a:r>
              <a:rPr lang="fa-IR" sz="64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تشخیص:سونوگرافی</a:t>
            </a:r>
          </a:p>
          <a:p>
            <a:pPr algn="justLow" rtl="1">
              <a:buNone/>
            </a:pPr>
            <a:r>
              <a:rPr lang="fa-IR" sz="66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cs typeface="Nazanin" panose="00000400000000000000" pitchFamily="2" charset="-78"/>
              </a:rPr>
              <a:t>میومها با توده های تخمدان (چه خوش خیم و چه بد خیم )و همچنین با حاملگی مولار، حاملگی نا به جا، سقط فراموش شده، اختلالات روده و حتی سر جنین اشتباه گرفته میشوند.</a:t>
            </a:r>
            <a:endParaRPr lang="fa-IR" sz="64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cs typeface="Nazanin" panose="00000400000000000000" pitchFamily="2" charset="-78"/>
            </a:endParaRPr>
          </a:p>
          <a:p>
            <a:pPr algn="just" rtl="1">
              <a:buNone/>
            </a:pPr>
            <a:r>
              <a:rPr lang="en-US" sz="64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rPr>
              <a:t>MRI</a:t>
            </a:r>
          </a:p>
          <a:p>
            <a:pPr algn="just">
              <a:buNone/>
            </a:pPr>
            <a:endParaRPr lang="fa-IR" sz="59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اختلالات اکتسابی رحم:</a:t>
            </a:r>
            <a:endParaRPr lang="fa-IR" sz="60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r" rtl="1">
              <a:buNone/>
            </a:pPr>
            <a:r>
              <a:rPr lang="fa-IR" sz="57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خطرات:</a:t>
            </a:r>
            <a:r>
              <a:rPr lang="fa-IR" sz="5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میومها دردوران حاملگی یا دوران نفاس،</a:t>
            </a:r>
          </a:p>
          <a:p>
            <a:pPr algn="r" rtl="1">
              <a:buNone/>
            </a:pPr>
            <a:r>
              <a:rPr lang="fa-IR" sz="5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گهگاه دچار</a:t>
            </a:r>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انفارکتوس هموراژیک </a:t>
            </a:r>
            <a:r>
              <a:rPr lang="fa-IR" sz="5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می شوند. </a:t>
            </a:r>
          </a:p>
          <a:p>
            <a:pPr algn="r" rtl="1">
              <a:buNone/>
            </a:pPr>
            <a:r>
              <a:rPr lang="fa-IR" sz="5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(اغلب فیبروئیدهای بزرگتر از 5سانتی متر)</a:t>
            </a:r>
          </a:p>
          <a:p>
            <a:pPr algn="r" rtl="1">
              <a:buNone/>
            </a:pPr>
            <a:r>
              <a:rPr lang="fa-IR" sz="5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علایم شامل: </a:t>
            </a:r>
          </a:p>
          <a:p>
            <a:pPr algn="r" rtl="1">
              <a:buNone/>
            </a:pPr>
            <a:r>
              <a:rPr lang="fa-IR" sz="4700" b="1" dirty="0">
                <a:ln w="12700">
                  <a:solidFill>
                    <a:schemeClr val="tx2">
                      <a:satMod val="155000"/>
                    </a:schemeClr>
                  </a:solidFill>
                  <a:prstDash val="solid"/>
                </a:ln>
                <a:solidFill>
                  <a:srgbClr val="00CC66"/>
                </a:solidFill>
                <a:effectLst>
                  <a:glow rad="635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درد کانونی همراه با حساسیت در لمس و گاهی اوقات تب کم شدت، تهوع و استفراغ  </a:t>
            </a:r>
            <a:r>
              <a:rPr lang="fa-IR" sz="47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از جملۀ این علایم می باشد. </a:t>
            </a:r>
            <a:r>
              <a:rPr lang="fa-IR" sz="4700" b="1" dirty="0">
                <a:ln w="12700">
                  <a:solidFill>
                    <a:schemeClr val="tx2">
                      <a:satMod val="155000"/>
                    </a:schemeClr>
                  </a:solidFill>
                  <a:prstDash val="solid"/>
                </a:ln>
                <a:solidFill>
                  <a:srgbClr val="00CC66"/>
                </a:solidFill>
                <a:effectLst>
                  <a:glow rad="635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لکوسیتوز </a:t>
            </a:r>
            <a:r>
              <a:rPr lang="fa-IR" sz="47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متوسط شایع </a:t>
            </a:r>
            <a:r>
              <a:rPr lang="fa-IR" sz="47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rPr>
              <a:t>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52400"/>
            <a:ext cx="7290054" cy="2237232"/>
          </a:xfrm>
        </p:spPr>
        <p:txBody>
          <a:bodyPr/>
          <a:lstStyle/>
          <a:p>
            <a:pPr algn="r"/>
            <a:r>
              <a:rPr lang="fa-IR" dirty="0"/>
              <a:t>ناهنجاریهای مولرین </a:t>
            </a:r>
          </a:p>
        </p:txBody>
      </p:sp>
      <p:pic>
        <p:nvPicPr>
          <p:cNvPr id="4" name="Picture 7" descr="chart"/>
          <p:cNvPicPr>
            <a:picLocks noGrp="1" noChangeAspect="1" noChangeArrowheads="1"/>
          </p:cNvPicPr>
          <p:nvPr>
            <p:ph idx="1"/>
          </p:nvPr>
        </p:nvPicPr>
        <p:blipFill>
          <a:blip r:embed="rId2" cstate="print"/>
          <a:stretch>
            <a:fillRect/>
          </a:stretch>
        </p:blipFill>
        <p:spPr>
          <a:xfrm>
            <a:off x="1066800" y="1371600"/>
            <a:ext cx="7044264" cy="4933528"/>
          </a:xfrm>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72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rPr>
              <a:t>افتراق دژنرسانس میوم از:</a:t>
            </a:r>
          </a:p>
          <a:p>
            <a:pPr algn="r"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 آپاندیسیت </a:t>
            </a:r>
          </a:p>
          <a:p>
            <a:pPr algn="r"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دکولمان جفت </a:t>
            </a:r>
          </a:p>
          <a:p>
            <a:pPr algn="r"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سنگ حالب </a:t>
            </a:r>
          </a:p>
          <a:p>
            <a:pPr algn="r"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پیلونفریت </a:t>
            </a:r>
          </a:p>
          <a:p>
            <a:pPr algn="r" rtl="1"/>
            <a:r>
              <a:rPr lang="fa-IR" sz="4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راه</a:t>
            </a:r>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rPr>
              <a:t> </a:t>
            </a:r>
            <a:r>
              <a:rPr lang="fa-IR" sz="4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تشخیص</a:t>
            </a:r>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rPr>
              <a:t>       تکنیکهای تصویربرداری.</a:t>
            </a:r>
          </a:p>
          <a:p>
            <a:pPr algn="r" rtl="1"/>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rPr>
              <a:t>این اتفاقات معمولا در </a:t>
            </a:r>
            <a:r>
              <a:rPr lang="fa-IR" sz="4000" b="1" dirty="0">
                <a:ln w="12700">
                  <a:solidFill>
                    <a:schemeClr val="tx2">
                      <a:satMod val="155000"/>
                    </a:schemeClr>
                  </a:solidFill>
                  <a:prstDash val="solid"/>
                </a:ln>
                <a:solidFill>
                  <a:srgbClr val="E4C71C"/>
                </a:solidFill>
                <a:effectLst>
                  <a:outerShdw blurRad="41275" dist="20320" dir="1800000" algn="tl" rotWithShape="0">
                    <a:srgbClr val="000000">
                      <a:alpha val="40000"/>
                    </a:srgbClr>
                  </a:outerShdw>
                </a:effectLst>
              </a:rPr>
              <a:t>هفته های 22-20 حاملگی </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rPr>
              <a:t>اتفاق می افتد.</a:t>
            </a:r>
          </a:p>
          <a:p>
            <a:pPr>
              <a:buNone/>
            </a:pPr>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
        <p:nvSpPr>
          <p:cNvPr id="5" name="Left Arrow 4"/>
          <p:cNvSpPr/>
          <p:nvPr/>
        </p:nvSpPr>
        <p:spPr>
          <a:xfrm>
            <a:off x="6012160" y="4736749"/>
            <a:ext cx="714380" cy="500066"/>
          </a:xfrm>
          <a:prstGeom prst="leftArrow">
            <a:avLst>
              <a:gd name="adj1" fmla="val 56274"/>
              <a:gd name="adj2" fmla="val 50000"/>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52226" name="Picture 2" descr="E:\کلاسی کمالی\ax\fibroid-tumor.jpg"/>
          <p:cNvPicPr>
            <a:picLocks noChangeAspect="1" noChangeArrowheads="1"/>
          </p:cNvPicPr>
          <p:nvPr/>
        </p:nvPicPr>
        <p:blipFill>
          <a:blip r:embed="rId2" cstate="print"/>
          <a:srcRect/>
          <a:stretch>
            <a:fillRect/>
          </a:stretch>
        </p:blipFill>
        <p:spPr bwMode="auto">
          <a:xfrm>
            <a:off x="428596" y="1643050"/>
            <a:ext cx="3730084" cy="3071834"/>
          </a:xfrm>
          <a:prstGeom prst="ellipse">
            <a:avLst/>
          </a:prstGeom>
          <a:ln w="190500" cap="rnd">
            <a:solidFill>
              <a:srgbClr val="FF7C8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اختلالات اکتسابی رحم:</a:t>
            </a:r>
            <a:endParaRPr lang="fa-IR" sz="66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36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دو عامل با اهمیت بیشتر</a:t>
            </a:r>
            <a:r>
              <a:rPr lang="fa-IR" sz="36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cs typeface="Nazanin" panose="00000400000000000000" pitchFamily="2" charset="-78"/>
              </a:rPr>
              <a:t>اندازه و محل میوم </a:t>
            </a:r>
            <a:r>
              <a:rPr lang="fa-IR" sz="36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هستند.</a:t>
            </a:r>
          </a:p>
          <a:p>
            <a:pPr algn="r" rtl="1"/>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اگر جفت در مجاورت میوم ویا</a:t>
            </a:r>
          </a:p>
          <a:p>
            <a:pPr algn="r" rtl="1">
              <a:buNone/>
            </a:pPr>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درروی میوم لانه گزینی کرده باشد، احتمال:</a:t>
            </a:r>
          </a:p>
          <a:p>
            <a:pPr algn="r" rtl="1">
              <a:buNone/>
            </a:pPr>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 </a:t>
            </a:r>
            <a:r>
              <a:rPr lang="fa-IR" sz="3600" b="1" dirty="0">
                <a:ln w="12700">
                  <a:solidFill>
                    <a:schemeClr val="tx2">
                      <a:satMod val="155000"/>
                    </a:schemeClr>
                  </a:solidFill>
                  <a:prstDash val="solid"/>
                </a:ln>
                <a:solidFill>
                  <a:srgbClr val="92D050"/>
                </a:solidFill>
                <a:effectLst>
                  <a:glow rad="1397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سقط، دکولمان جفت، لیبرپره ترم و </a:t>
            </a:r>
          </a:p>
          <a:p>
            <a:pPr algn="r" rtl="1">
              <a:buNone/>
            </a:pPr>
            <a:r>
              <a:rPr lang="fa-IR" sz="3600" b="1" dirty="0">
                <a:ln w="12700">
                  <a:solidFill>
                    <a:schemeClr val="tx2">
                      <a:satMod val="155000"/>
                    </a:schemeClr>
                  </a:solidFill>
                  <a:prstDash val="solid"/>
                </a:ln>
                <a:solidFill>
                  <a:srgbClr val="92D050"/>
                </a:solidFill>
                <a:effectLst>
                  <a:glow rad="1397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خونریزی بعد از زایمان </a:t>
            </a:r>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افزایش پیدا می کند.</a:t>
            </a:r>
          </a:p>
          <a:p>
            <a:pPr algn="r" rtl="1"/>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تومورهای واقع در سرویکس یا سگمان تحتانی</a:t>
            </a:r>
          </a:p>
          <a:p>
            <a:pPr algn="r" rtl="1"/>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 رحم سبب </a:t>
            </a:r>
            <a:r>
              <a:rPr lang="fa-IR" sz="3600" b="1" dirty="0">
                <a:ln w="12700">
                  <a:solidFill>
                    <a:schemeClr val="tx2">
                      <a:satMod val="155000"/>
                    </a:schemeClr>
                  </a:solidFill>
                  <a:prstDash val="solid"/>
                </a:ln>
                <a:solidFill>
                  <a:srgbClr val="92D050"/>
                </a:solidFill>
                <a:effectLst>
                  <a:glow rad="139700">
                    <a:schemeClr val="accent6">
                      <a:satMod val="175000"/>
                      <a:alpha val="40000"/>
                    </a:schemeClr>
                  </a:glow>
                  <a:outerShdw blurRad="41275" dist="20320" dir="1800000" algn="tl" rotWithShape="0">
                    <a:srgbClr val="000000">
                      <a:alpha val="40000"/>
                    </a:srgbClr>
                  </a:outerShdw>
                </a:effectLst>
              </a:rPr>
              <a:t>توقف لیبر </a:t>
            </a:r>
            <a:endPar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a:p>
            <a:pPr algn="r" rtl="1"/>
            <a:endPar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pic>
        <p:nvPicPr>
          <p:cNvPr id="4" name="Picture 2" descr="E:\کلاسی کمالی\ax\fibroid-tumor.jpg"/>
          <p:cNvPicPr>
            <a:picLocks noChangeAspect="1" noChangeArrowheads="1"/>
          </p:cNvPicPr>
          <p:nvPr/>
        </p:nvPicPr>
        <p:blipFill>
          <a:blip r:embed="rId2" cstate="print"/>
          <a:srcRect/>
          <a:stretch>
            <a:fillRect/>
          </a:stretch>
        </p:blipFill>
        <p:spPr bwMode="auto">
          <a:xfrm>
            <a:off x="0" y="1500174"/>
            <a:ext cx="2411760" cy="3513002"/>
          </a:xfrm>
          <a:prstGeom prst="ellipse">
            <a:avLst/>
          </a:prstGeom>
          <a:ln w="63500" cap="rnd">
            <a:solidFill>
              <a:srgbClr val="FF7C8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ox(i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ox(in)">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ct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اختلالات اکتسابی رحم:</a:t>
            </a:r>
            <a:endParaRPr lang="fa-IR" sz="60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2700">
                  <a:solidFill>
                    <a:schemeClr val="tx2">
                      <a:satMod val="155000"/>
                    </a:schemeClr>
                  </a:solidFill>
                  <a:prstDash val="solid"/>
                </a:ln>
                <a:solidFill>
                  <a:srgbClr val="92D050"/>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خونریزی</a:t>
            </a:r>
            <a:r>
              <a:rPr lang="fa-IR" sz="40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 در هنگام زایمان سزارین محتمل و هیسترکتومی از نظر تکنیکی دشوارتر </a:t>
            </a:r>
          </a:p>
          <a:p>
            <a:pPr algn="r" rtl="1"/>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میوم هایی که مجاور مجرای زایمانند با بزرگ شدن رحم به سمت بالا انتقال پیدا می کنند.</a:t>
            </a:r>
          </a:p>
          <a:p>
            <a:pPr algn="r" rtl="1"/>
            <a:r>
              <a:rPr lang="fa-IR" sz="40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در بسیاری از موارد، می توان قبل از آغاز لیبر درمورد روش زایمان تصمیم گیری کرد.</a:t>
            </a:r>
          </a:p>
          <a:p>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pic>
        <p:nvPicPr>
          <p:cNvPr id="4" name="Picture 2" descr="E:\کلاسی کمالی\ax\fibroid-tumor.jpg"/>
          <p:cNvPicPr>
            <a:picLocks noChangeAspect="1" noChangeArrowheads="1"/>
          </p:cNvPicPr>
          <p:nvPr/>
        </p:nvPicPr>
        <p:blipFill>
          <a:blip r:embed="rId2" cstate="print"/>
          <a:srcRect/>
          <a:stretch>
            <a:fillRect/>
          </a:stretch>
        </p:blipFill>
        <p:spPr bwMode="auto">
          <a:xfrm>
            <a:off x="0" y="0"/>
            <a:ext cx="1142976" cy="1071570"/>
          </a:xfrm>
          <a:prstGeom prst="ellipse">
            <a:avLst/>
          </a:prstGeom>
          <a:ln w="63500" cap="rnd">
            <a:solidFill>
              <a:srgbClr val="FF7C8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 descr="E:\کلاسی کمالی\ax\fibroid-tumor.jpg"/>
          <p:cNvPicPr>
            <a:picLocks noChangeAspect="1" noChangeArrowheads="1"/>
          </p:cNvPicPr>
          <p:nvPr/>
        </p:nvPicPr>
        <p:blipFill>
          <a:blip r:embed="rId2" cstate="print"/>
          <a:srcRect/>
          <a:stretch>
            <a:fillRect/>
          </a:stretch>
        </p:blipFill>
        <p:spPr bwMode="auto">
          <a:xfrm>
            <a:off x="8001024" y="0"/>
            <a:ext cx="1142976" cy="1071570"/>
          </a:xfrm>
          <a:prstGeom prst="ellipse">
            <a:avLst/>
          </a:prstGeom>
          <a:ln w="63500" cap="rnd">
            <a:solidFill>
              <a:srgbClr val="FF7C8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اختلالات اکتسابی رحم:</a:t>
            </a:r>
            <a:endParaRPr lang="fa-IR" sz="60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از عوارض مهم دیگر:</a:t>
            </a:r>
          </a:p>
          <a:p>
            <a:pPr algn="just" rtl="1"/>
            <a:r>
              <a:rPr lang="fa-IR" sz="4000" b="1" dirty="0">
                <a:ln w="12700">
                  <a:solidFill>
                    <a:schemeClr val="tx2">
                      <a:satMod val="155000"/>
                    </a:schemeClr>
                  </a:solidFill>
                  <a:prstDash val="solid"/>
                </a:ln>
                <a:solidFill>
                  <a:srgbClr val="FF7C80"/>
                </a:solidFill>
                <a:effectLst>
                  <a:glow rad="101600">
                    <a:schemeClr val="accent5">
                      <a:satMod val="175000"/>
                      <a:alpha val="40000"/>
                    </a:schemeClr>
                  </a:glow>
                  <a:outerShdw blurRad="41275" dist="20320" dir="1800000" algn="tl" rotWithShape="0">
                    <a:srgbClr val="000000">
                      <a:alpha val="40000"/>
                    </a:srgbClr>
                  </a:outerShdw>
                </a:effectLst>
                <a:cs typeface="Nazanin" panose="00000400000000000000" pitchFamily="2" charset="-78"/>
              </a:rPr>
              <a:t>کاهش باروری </a:t>
            </a:r>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در اثر این ضایعات مشخص نشده است امادربرخی مطالعات گزارش شده است که فقط </a:t>
            </a:r>
            <a:r>
              <a:rPr lang="fa-IR" sz="4000" b="1" dirty="0">
                <a:ln w="12700">
                  <a:solidFill>
                    <a:schemeClr val="tx2">
                      <a:satMod val="155000"/>
                    </a:schemeClr>
                  </a:solidFill>
                  <a:prstDash val="solid"/>
                </a:ln>
                <a:solidFill>
                  <a:srgbClr val="FF7C80"/>
                </a:solidFill>
                <a:effectLst>
                  <a:glow rad="228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میومهای زیر مخاطی </a:t>
            </a:r>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اثر منفی قابل توجهی بر باروری دارند.</a:t>
            </a:r>
          </a:p>
          <a:p>
            <a:pPr algn="just"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دخالت احتمالی میومها در </a:t>
            </a:r>
            <a:r>
              <a:rPr lang="fa-IR" sz="4000" b="1" dirty="0">
                <a:ln w="12700">
                  <a:solidFill>
                    <a:schemeClr val="tx2">
                      <a:satMod val="155000"/>
                    </a:schemeClr>
                  </a:solidFill>
                  <a:prstDash val="solid"/>
                </a:ln>
                <a:solidFill>
                  <a:srgbClr val="FF7C80"/>
                </a:solidFill>
                <a:effectLst>
                  <a:glow rad="139700">
                    <a:schemeClr val="accent5">
                      <a:satMod val="175000"/>
                      <a:alpha val="40000"/>
                    </a:schemeClr>
                  </a:glow>
                  <a:outerShdw blurRad="41275" dist="20320" dir="1800000" algn="tl" rotWithShape="0">
                    <a:srgbClr val="000000">
                      <a:alpha val="40000"/>
                    </a:srgbClr>
                  </a:outerShdw>
                </a:effectLst>
                <a:cs typeface="Nazanin" panose="00000400000000000000" pitchFamily="2" charset="-78"/>
              </a:rPr>
              <a:t>سقط زودرس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5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آثار حاملگی بر میوم ها:</a:t>
            </a:r>
            <a:endParaRPr lang="fa-IR" sz="54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just" rtl="1">
              <a:buNone/>
            </a:pPr>
            <a:r>
              <a:rPr lang="fa-IR" sz="5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در سه ماهه اول حاملگی، میومها بدون تغییر و یا اندازۀ آنها افزایش</a:t>
            </a:r>
          </a:p>
          <a:p>
            <a:pPr algn="just" rtl="1">
              <a:buNone/>
            </a:pPr>
            <a:r>
              <a:rPr lang="fa-IR" sz="5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(نوعی پاسخ زودرسِ احتمالی به افزایش استروژن). </a:t>
            </a:r>
          </a:p>
          <a:p>
            <a:pPr algn="just" rtl="1">
              <a:buNone/>
            </a:pPr>
            <a:r>
              <a:rPr lang="fa-IR" sz="54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cs typeface="Nazanin" panose="00000400000000000000" pitchFamily="2" charset="-78"/>
              </a:rPr>
              <a:t>سه ماهۀ دوم، میومهای کوچکتر (6-2 سانتی متر)معمولا بدون تغییر و یا اندازۀ آنها افزایش می یابد در حالیکه از اندازۀ میوم های بزرگتر کاسته</a:t>
            </a:r>
          </a:p>
          <a:p>
            <a:pPr algn="just" rtl="1">
              <a:buNone/>
            </a:pPr>
            <a:r>
              <a:rPr lang="fa-IR" sz="54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cs typeface="Nazanin" panose="00000400000000000000" pitchFamily="2" charset="-78"/>
              </a:rPr>
              <a:t>(احتمالا بعلت کاهش گیرنده های استروژن). </a:t>
            </a:r>
          </a:p>
          <a:p>
            <a:pPr algn="just" rtl="1">
              <a:buNone/>
            </a:pPr>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سه ماهۀ سوم صرف نظر از اندازۀ اولیه میوم، میومها معمولا بدون تغییر و یا اندازۀ آنها کاهش </a:t>
            </a:r>
          </a:p>
          <a:p>
            <a:pPr algn="just" rtl="1">
              <a:buNone/>
            </a:pPr>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(که انعکاسی از تنظیم کاهشیِ گیرنده های استروژن).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ct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درمان:</a:t>
            </a:r>
            <a:endParaRPr lang="fa-IR" sz="60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Autofit/>
          </a:bodyPr>
          <a:lstStyle/>
          <a:p>
            <a:pPr algn="r" rtl="1">
              <a:buFont typeface="Wingdings" pitchFamily="2" charset="2"/>
              <a:buChar char="Ø"/>
            </a:pP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پس از تایید تشخیص، درمان با سیاست انتظاری (</a:t>
            </a:r>
            <a:r>
              <a:rPr lang="en-US"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expectant management</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توصیه می شود.</a:t>
            </a:r>
          </a:p>
          <a:p>
            <a:pPr algn="r" rtl="1">
              <a:buFont typeface="Wingdings" pitchFamily="2" charset="2"/>
              <a:buChar char="Ø"/>
            </a:pPr>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درمان میومهای علامت دار، شامل آنالژزی وتحت نظر گرفتن بیماراست.</a:t>
            </a:r>
          </a:p>
          <a:p>
            <a:pPr algn="r" rtl="1">
              <a:buFont typeface="Wingdings" pitchFamily="2" charset="2"/>
              <a:buChar char="Ø"/>
            </a:pPr>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در اکثر موارد، نشانه ها و علایم در عرض چند روز فروکش می کنند، اما التهاب ممکن است سبب تحریک لیبر 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ctr"/>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درمان:</a:t>
            </a:r>
            <a:endParaRPr lang="fa-IR" sz="66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buNone/>
            </a:pPr>
            <a:r>
              <a:rPr lang="fa-IR" sz="48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درسابقۀ نازایی </a:t>
            </a:r>
            <a:r>
              <a:rPr lang="fa-IR" sz="4800" b="1" dirty="0">
                <a:ln w="12700">
                  <a:solidFill>
                    <a:schemeClr val="tx2">
                      <a:satMod val="155000"/>
                    </a:schemeClr>
                  </a:solidFill>
                  <a:prstDash val="solid"/>
                </a:ln>
                <a:solidFill>
                  <a:srgbClr val="33CC33"/>
                </a:solidFill>
                <a:effectLst>
                  <a:glow rad="63500">
                    <a:schemeClr val="accent2">
                      <a:satMod val="175000"/>
                      <a:alpha val="40000"/>
                    </a:schemeClr>
                  </a:glow>
                  <a:outerShdw blurRad="41275" dist="20320" dir="1800000" algn="tl" rotWithShape="0">
                    <a:srgbClr val="000000">
                      <a:alpha val="40000"/>
                    </a:srgbClr>
                  </a:outerShdw>
                </a:effectLst>
                <a:cs typeface="Nazanin" panose="00000400000000000000" pitchFamily="2" charset="-78"/>
              </a:rPr>
              <a:t>فیبروئیدهای ساب موکوزال </a:t>
            </a:r>
            <a:r>
              <a:rPr lang="fa-IR" sz="48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 از طریق هیستروسکوپ با یا بدون استفاده از آنالوگهای آزاد کنندۀ هورمون گنادوتروپین (گوسرلین ) خارج می شوند.</a:t>
            </a:r>
          </a:p>
          <a:p>
            <a:pPr algn="r" rtl="1">
              <a:buNone/>
            </a:pPr>
            <a:r>
              <a:rPr lang="fa-IR" sz="48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در میوم ها ی علامت دار مشاوره به بیمار در مورد خطرات ناشی از میومکتومی و میومکتومی. </a:t>
            </a:r>
          </a:p>
          <a:p>
            <a:pPr>
              <a:buNone/>
            </a:pPr>
            <a:endParaRPr lang="fa-IR"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درمان میوم:</a:t>
            </a:r>
            <a:endParaRPr lang="fa-IR" sz="66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just" rtl="1">
              <a:buFont typeface="Wingdings" pitchFamily="2" charset="2"/>
              <a:buChar char="ü"/>
            </a:pPr>
            <a:r>
              <a:rPr lang="fa-IR" sz="36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به دلیل مشکلات فراوان با </a:t>
            </a:r>
            <a:r>
              <a:rPr lang="fa-IR" sz="3600" b="1" dirty="0">
                <a:ln w="12700">
                  <a:solidFill>
                    <a:schemeClr val="tx2">
                      <a:satMod val="155000"/>
                    </a:schemeClr>
                  </a:solidFill>
                  <a:prstDash val="solid"/>
                </a:ln>
                <a:solidFill>
                  <a:srgbClr val="FF99FF"/>
                </a:solidFill>
                <a:effectLst>
                  <a:glow rad="1397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فیبروم های ساب موکوزال </a:t>
            </a:r>
            <a:r>
              <a:rPr lang="fa-IR" sz="36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توصیه می شود که این نوع فیبروم ها قبل از باردار شدن از طریق هیستروسکوپ با یا بدون استفاده از گوسرلین (آنالوگ آزاد کنندۀ هورمون گنادوتروپین ) </a:t>
            </a:r>
            <a:r>
              <a:rPr lang="fa-IR" sz="3600" b="1" dirty="0">
                <a:ln w="12700">
                  <a:solidFill>
                    <a:schemeClr val="tx2">
                      <a:satMod val="155000"/>
                    </a:schemeClr>
                  </a:solidFill>
                  <a:prstDash val="solid"/>
                </a:ln>
                <a:solidFill>
                  <a:srgbClr val="FF99FF"/>
                </a:solidFill>
                <a:effectLst>
                  <a:glow rad="1397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برداشته شود</a:t>
            </a:r>
            <a:r>
              <a:rPr lang="fa-IR" sz="36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a:t>
            </a:r>
          </a:p>
          <a:p>
            <a:pPr algn="just">
              <a:buFont typeface="Wingdings" pitchFamily="2" charset="2"/>
              <a:buChar char="Ø"/>
            </a:pPr>
            <a:r>
              <a:rPr lang="fa-IR" sz="36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این که یک زن چه مدت پس از برداشتن این فیبروم ها می تواند باردار شود، دقیقا مشخص نیست.</a:t>
            </a:r>
            <a:r>
              <a:rPr lang="fa-IR" sz="48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 فیبروئیدهای اینترامورال و ساب سروزال خیلی بزرگ و علامت دار </a:t>
            </a:r>
            <a:endParaRPr lang="fa-IR" sz="4800" dirty="0">
              <a:cs typeface="Nazanin" panose="00000400000000000000" pitchFamily="2" charset="-78"/>
            </a:endParaRPr>
          </a:p>
          <a:p>
            <a:pPr lvl="8" algn="just">
              <a:buFont typeface="Wingdings" pitchFamily="2" charset="2"/>
              <a:buChar char="Ø"/>
            </a:pPr>
            <a:r>
              <a:rPr lang="fa-IR" sz="40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 بایستی خارج شوند</a:t>
            </a:r>
            <a:endParaRPr lang="fa-IR" sz="4000" dirty="0">
              <a:cs typeface="Nazanin" panose="00000400000000000000" pitchFamily="2" charset="-78"/>
            </a:endParaRPr>
          </a:p>
          <a:p>
            <a:pPr algn="r" rtl="1">
              <a:buFont typeface="Wingdings" pitchFamily="2" charset="2"/>
              <a:buChar char="ü"/>
            </a:pPr>
            <a:endParaRPr lang="fa-IR" sz="36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ct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درمان:</a:t>
            </a:r>
            <a:endParaRPr lang="fa-IR" sz="60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just" rtl="1">
              <a:buFont typeface="Wingdings" pitchFamily="2" charset="2"/>
              <a:buChar char="Ø"/>
            </a:pPr>
            <a:r>
              <a:rPr lang="fa-IR" sz="48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قبل از در آوردن فیبروم به خانم مشاوره داد، زیرا وجود خونریزی زیاد ممکن است ناچاربه هیسترکتومی</a:t>
            </a:r>
          </a:p>
          <a:p>
            <a:pPr algn="just" rtl="1">
              <a:buFont typeface="Wingdings" pitchFamily="2" charset="2"/>
              <a:buChar char="Ø"/>
            </a:pPr>
            <a:r>
              <a:rPr lang="fa-IR" sz="48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درمان با آنالوگهای آزادکنندۀ هورمونهای گنادوتروپین قبل از جراحی ممکن است باعث کاهش خطر خونریزی </a:t>
            </a:r>
            <a:r>
              <a:rPr lang="fa-IR" sz="54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در این نوع از جراحی ها شود.</a:t>
            </a:r>
          </a:p>
          <a:p>
            <a:pPr>
              <a:buNone/>
            </a:pPr>
            <a:endParaRPr lang="fa-IR"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ctr"/>
            <a:r>
              <a:rPr lang="fa-IR" sz="8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درمان:</a:t>
            </a:r>
            <a:endParaRPr lang="fa-IR" sz="88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r" rtl="1">
              <a:buNone/>
            </a:pPr>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میومکتومی داخل جداری، برای حاملگی بعدی مخاطره آمیز است.</a:t>
            </a:r>
          </a:p>
          <a:p>
            <a:pPr algn="r" rtl="1">
              <a:buNone/>
            </a:pPr>
            <a:r>
              <a:rPr lang="fa-IR" sz="54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زیرا سبب ایجاد نقصی در داخل حفرۀ اندومتر و یا درست در مجاورت حفرۀ اندومتر شود، در نتیجه ممکن است </a:t>
            </a:r>
            <a:r>
              <a:rPr lang="fa-IR" sz="5400" b="1" dirty="0">
                <a:ln w="12700">
                  <a:solidFill>
                    <a:schemeClr val="tx2">
                      <a:satMod val="155000"/>
                    </a:schemeClr>
                  </a:solidFill>
                  <a:prstDash val="solid"/>
                </a:ln>
                <a:solidFill>
                  <a:srgbClr val="FF99FF"/>
                </a:solidFill>
                <a:effectLst>
                  <a:glow rad="1397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پارگی رحم </a:t>
            </a:r>
            <a:r>
              <a:rPr lang="fa-IR" sz="54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مدتها قبل از لیبر و گاهی اوقات حتی در اوایل حاملگی رخ بدهد.</a:t>
            </a:r>
          </a:p>
          <a:p>
            <a:pPr algn="r" rtl="1">
              <a:buNone/>
            </a:pPr>
            <a:r>
              <a:rPr lang="fa-IR" sz="54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در این موارد، قبل از شروع لیبر فعال،  زایما</a:t>
            </a:r>
            <a:r>
              <a:rPr lang="fa-IR" sz="54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rPr>
              <a:t>ن </a:t>
            </a:r>
            <a:r>
              <a:rPr lang="fa-IR" sz="5400" b="1" dirty="0">
                <a:ln w="12700">
                  <a:solidFill>
                    <a:schemeClr val="tx2">
                      <a:satMod val="155000"/>
                    </a:schemeClr>
                  </a:solidFill>
                  <a:prstDash val="solid"/>
                </a:ln>
                <a:solidFill>
                  <a:srgbClr val="FF99FF"/>
                </a:solidFill>
                <a:effectLst>
                  <a:glow rad="139700">
                    <a:schemeClr val="accent3">
                      <a:satMod val="175000"/>
                      <a:alpha val="40000"/>
                    </a:schemeClr>
                  </a:glow>
                  <a:outerShdw blurRad="41275" dist="20320" dir="1800000" algn="tl" rotWithShape="0">
                    <a:srgbClr val="000000">
                      <a:alpha val="40000"/>
                    </a:srgbClr>
                  </a:outerShdw>
                </a:effectLst>
              </a:rPr>
              <a:t>سزارین </a:t>
            </a:r>
            <a:r>
              <a:rPr lang="fa-IR" sz="54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rPr>
              <a:t>توصیه می شود.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07950" y="609600"/>
            <a:ext cx="8856663" cy="1143000"/>
          </a:xfrm>
          <a:prstGeom prst="rect">
            <a:avLst/>
          </a:prstGeom>
          <a:noFill/>
          <a:ln w="9525">
            <a:noFill/>
            <a:miter lim="800000"/>
            <a:headEnd/>
            <a:tailEnd/>
          </a:ln>
        </p:spPr>
        <p:txBody>
          <a:bodyPr anchor="ctr"/>
          <a:lstStyle/>
          <a:p>
            <a:pPr algn="ctr"/>
            <a:r>
              <a:rPr lang="en-US" altLang="ar-SA" sz="3200" b="1" dirty="0">
                <a:solidFill>
                  <a:srgbClr val="FF00FF"/>
                </a:solidFill>
                <a:latin typeface="Tahoma" pitchFamily="34" charset="0"/>
                <a:cs typeface="Times New Roman" pitchFamily="18" charset="0"/>
              </a:rPr>
              <a:t>Imperforate hymen</a:t>
            </a:r>
          </a:p>
        </p:txBody>
      </p:sp>
      <p:pic>
        <p:nvPicPr>
          <p:cNvPr id="41987" name="Picture 3"/>
          <p:cNvPicPr>
            <a:picLocks noChangeAspect="1" noChangeArrowheads="1"/>
          </p:cNvPicPr>
          <p:nvPr/>
        </p:nvPicPr>
        <p:blipFill>
          <a:blip r:embed="rId2" cstate="print"/>
          <a:srcRect/>
          <a:stretch>
            <a:fillRect/>
          </a:stretch>
        </p:blipFill>
        <p:spPr bwMode="auto">
          <a:xfrm>
            <a:off x="179388" y="1785926"/>
            <a:ext cx="4468812" cy="4883162"/>
          </a:xfrm>
          <a:prstGeom prst="rect">
            <a:avLst/>
          </a:prstGeom>
          <a:noFill/>
          <a:ln w="9525">
            <a:noFill/>
            <a:miter lim="800000"/>
            <a:headEnd/>
            <a:tailEnd/>
          </a:ln>
        </p:spPr>
      </p:pic>
      <p:pic>
        <p:nvPicPr>
          <p:cNvPr id="41988" name="Picture 4" descr="amen4"/>
          <p:cNvPicPr>
            <a:picLocks noChangeAspect="1" noChangeArrowheads="1"/>
          </p:cNvPicPr>
          <p:nvPr/>
        </p:nvPicPr>
        <p:blipFill>
          <a:blip r:embed="rId3" cstate="print"/>
          <a:srcRect/>
          <a:stretch>
            <a:fillRect/>
          </a:stretch>
        </p:blipFill>
        <p:spPr bwMode="auto">
          <a:xfrm>
            <a:off x="4716463" y="1785926"/>
            <a:ext cx="4427537" cy="481172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animEffect transition="in" filter="fade">
                                      <p:cBhvr>
                                        <p:cTn id="9" dur="500"/>
                                        <p:tgtEl>
                                          <p:spTgt spid="4198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988"/>
                                        </p:tgtEl>
                                        <p:attrNameLst>
                                          <p:attrName>style.visibility</p:attrName>
                                        </p:attrNameLst>
                                      </p:cBhvr>
                                      <p:to>
                                        <p:strVal val="visible"/>
                                      </p:to>
                                    </p:set>
                                    <p:anim calcmode="lin" valueType="num">
                                      <p:cBhvr additive="base">
                                        <p:cTn id="14" dur="500" fill="hold"/>
                                        <p:tgtEl>
                                          <p:spTgt spid="41988"/>
                                        </p:tgtEl>
                                        <p:attrNameLst>
                                          <p:attrName>ppt_x</p:attrName>
                                        </p:attrNameLst>
                                      </p:cBhvr>
                                      <p:tavLst>
                                        <p:tav tm="0">
                                          <p:val>
                                            <p:strVal val="#ppt_x"/>
                                          </p:val>
                                        </p:tav>
                                        <p:tav tm="100000">
                                          <p:val>
                                            <p:strVal val="#ppt_x"/>
                                          </p:val>
                                        </p:tav>
                                      </p:tavLst>
                                    </p:anim>
                                    <p:anim calcmode="lin" valueType="num">
                                      <p:cBhvr additive="base">
                                        <p:cTn id="15"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درمان:</a:t>
            </a:r>
            <a:endParaRPr lang="fa-IR" sz="66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just" rtl="1"/>
            <a:r>
              <a:rPr lang="fa-IR" sz="4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رزکسیون میومها در دوران حاملگی، عموما بعلت خونریزی </a:t>
            </a:r>
            <a:r>
              <a:rPr lang="fa-IR"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rPr>
              <a:t>شدیدکنتراندیکاسیون دارد.</a:t>
            </a:r>
            <a:endPar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endParaRPr>
          </a:p>
          <a:p>
            <a:pPr algn="just" rtl="1"/>
            <a:r>
              <a:rPr lang="fa-IR" sz="4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در برخی از موارد، دردسرکشی که از انفارکتوس و دژنرسانس ناشی می شود، درمان جراحی سریع را </a:t>
            </a:r>
            <a:r>
              <a:rPr lang="fa-IR" sz="4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الزامی می سازد.</a:t>
            </a:r>
            <a:endParaRPr lang="en-US" sz="4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a:p>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solidFill>
            <a:srgbClr val="FF99CC"/>
          </a:solidFill>
        </p:spPr>
        <p:style>
          <a:lnRef idx="1">
            <a:schemeClr val="accent3"/>
          </a:lnRef>
          <a:fillRef idx="2">
            <a:schemeClr val="accent3"/>
          </a:fillRef>
          <a:effectRef idx="1">
            <a:schemeClr val="accent3"/>
          </a:effectRef>
          <a:fontRef idx="minor">
            <a:schemeClr val="dk1"/>
          </a:fontRef>
        </p:style>
        <p:txBody>
          <a:bodyPr>
            <a:noAutofit/>
          </a:bodyPr>
          <a:lstStyle/>
          <a:p>
            <a:r>
              <a:rPr lang="fa-IR" sz="66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cs typeface="Nazanin" panose="00000400000000000000" pitchFamily="2" charset="-78"/>
              </a:rPr>
              <a:t>نحوۀ اداره در پری ناتال:</a:t>
            </a:r>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just" rtl="1">
              <a:buFont typeface="Wingdings" pitchFamily="2" charset="2"/>
              <a:buChar char="ü"/>
            </a:pPr>
            <a:r>
              <a:rPr lang="fa-IR" sz="4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اکثرفیبروئیدها درحاملگی بدون علامت و بکمک معاینات سونوگرافی</a:t>
            </a:r>
            <a:endParaRPr lang="en-US" sz="4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endParaRPr>
          </a:p>
          <a:p>
            <a:pPr algn="just" rtl="1">
              <a:buFont typeface="Wingdings" pitchFamily="2" charset="2"/>
              <a:buChar char="ü"/>
            </a:pPr>
            <a:r>
              <a:rPr lang="fa-IR"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با استراحت در بستر، استفاده از آنالژزی و پگهای گرم و سرد شکم و مهارکننده های سنتز پروستاگلاندین با احتیاط، درد ناشی</a:t>
            </a:r>
            <a:r>
              <a:rPr lang="fa-IR"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از فیبروئید ها معمولا پسرفت می کنند. </a:t>
            </a:r>
            <a:endParaRPr lang="en-US"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r" rtl="1">
              <a:buNone/>
            </a:pPr>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ادارۀ پری ناتال:</a:t>
            </a:r>
            <a:endParaRPr lang="fa-IR" sz="6600" dirty="0"/>
          </a:p>
        </p:txBody>
      </p:sp>
      <p:sp>
        <p:nvSpPr>
          <p:cNvPr id="3" name="Content Placeholder 2"/>
          <p:cNvSpPr>
            <a:spLocks noGrp="1"/>
          </p:cNvSpPr>
          <p:nvPr>
            <p:ph idx="1"/>
          </p:nvPr>
        </p:nvSpPr>
        <p:spPr>
          <a:xfrm>
            <a:off x="0" y="1071546"/>
            <a:ext cx="9144000" cy="5786454"/>
          </a:xfrm>
        </p:spPr>
        <p:style>
          <a:lnRef idx="1">
            <a:schemeClr val="accent4"/>
          </a:lnRef>
          <a:fillRef idx="2">
            <a:schemeClr val="accent4"/>
          </a:fillRef>
          <a:effectRef idx="1">
            <a:schemeClr val="accent4"/>
          </a:effectRef>
          <a:fontRef idx="minor">
            <a:schemeClr val="dk1"/>
          </a:fontRef>
        </p:style>
        <p:txBody>
          <a:bodyPr>
            <a:normAutofit/>
          </a:bodyPr>
          <a:lstStyle/>
          <a:p>
            <a:pPr algn="just" rtl="1"/>
            <a:r>
              <a:rPr lang="fa-IR" sz="40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 فیبروئیدساب سروزال پایه دار بندرت نیازبه جراحی </a:t>
            </a:r>
          </a:p>
          <a:p>
            <a:pPr algn="just" rtl="1"/>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پولیپ فیبروئیدی درسرویکس با لیگاتور کردن،</a:t>
            </a:r>
          </a:p>
          <a:p>
            <a:pPr algn="just" rtl="1"/>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endParaRPr>
          </a:p>
          <a:p>
            <a:pPr algn="just" rtl="1"/>
            <a:r>
              <a:rPr lang="fa-IR" sz="40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 </a:t>
            </a:r>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فیبروئید ساب سروزال که با فشار در بن بست دوگلاس باعث اختلال در ادرار کردن شده نیاز به </a:t>
            </a:r>
            <a:r>
              <a:rPr lang="fa-IR" sz="40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کاتتریزاسیون </a:t>
            </a:r>
            <a:r>
              <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cs typeface="Nazanin" panose="00000400000000000000" pitchFamily="2" charset="-78"/>
              </a:rPr>
              <a:t>داشته باشد.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اداره پری ناتال:</a:t>
            </a:r>
            <a:endParaRPr lang="fa-IR" sz="6600" dirty="0"/>
          </a:p>
        </p:txBody>
      </p:sp>
      <p:sp>
        <p:nvSpPr>
          <p:cNvPr id="3" name="Content Placeholder 2"/>
          <p:cNvSpPr>
            <a:spLocks noGrp="1"/>
          </p:cNvSpPr>
          <p:nvPr>
            <p:ph idx="1"/>
          </p:nvPr>
        </p:nvSpPr>
        <p:spPr>
          <a:xfrm>
            <a:off x="0" y="1000108"/>
            <a:ext cx="9144000" cy="5857892"/>
          </a:xfrm>
          <a:gradFill flip="none" rotWithShape="1">
            <a:gsLst>
              <a:gs pos="0">
                <a:srgbClr val="E389E5"/>
              </a:gs>
              <a:gs pos="53000">
                <a:srgbClr val="D4DEFF"/>
              </a:gs>
              <a:gs pos="83000">
                <a:srgbClr val="D4DEFF"/>
              </a:gs>
              <a:gs pos="100000">
                <a:srgbClr val="96AB94"/>
              </a:gs>
            </a:gsLst>
            <a:path path="circle">
              <a:fillToRect l="100000" b="100000"/>
            </a:path>
            <a:tileRect t="-100000" r="-100000"/>
          </a:gradFill>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just" rtl="1"/>
            <a:r>
              <a:rPr lang="fa-IR" sz="40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اگر یک فیبروئید سگمان تحتانی باعث قرار نامناسب جنین بعد از هفتۀ 36 بارداری شود، سزارین الکتیو در هفته های 39-38 </a:t>
            </a:r>
          </a:p>
          <a:p>
            <a:pPr algn="just"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در موارد زیر بایستی از برش سزارین در سگمان تحتانی رحم استفاده شود:</a:t>
            </a:r>
            <a:endParaRPr lang="en-US"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lvl="0" algn="just" rtl="1"/>
            <a:r>
              <a:rPr lang="fa-IR" sz="4000" b="1" dirty="0">
                <a:ln w="12700">
                  <a:solidFill>
                    <a:schemeClr val="tx2">
                      <a:satMod val="155000"/>
                    </a:schemeClr>
                  </a:solidFill>
                  <a:prstDash val="solid"/>
                </a:ln>
                <a:solidFill>
                  <a:srgbClr val="E4C71C"/>
                </a:solidFill>
                <a:effectLst>
                  <a:outerShdw blurRad="41275" dist="20320" dir="1800000" algn="tl" rotWithShape="0">
                    <a:srgbClr val="000000">
                      <a:alpha val="40000"/>
                    </a:srgbClr>
                  </a:outerShdw>
                </a:effectLst>
                <a:cs typeface="Nazanin" panose="00000400000000000000" pitchFamily="2" charset="-78"/>
              </a:rPr>
              <a:t>- فیبروئیدها درسگمان تحتانی رحم و یا درسرویکس </a:t>
            </a:r>
          </a:p>
          <a:p>
            <a:pPr lvl="0" algn="just" rtl="1"/>
            <a:r>
              <a:rPr lang="fa-IR" sz="4000" b="1" dirty="0">
                <a:ln w="12700">
                  <a:solidFill>
                    <a:schemeClr val="tx2">
                      <a:satMod val="155000"/>
                    </a:schemeClr>
                  </a:solidFill>
                  <a:prstDash val="solid"/>
                </a:ln>
                <a:solidFill>
                  <a:srgbClr val="E4C71C"/>
                </a:solidFill>
                <a:effectLst>
                  <a:outerShdw blurRad="41275" dist="20320" dir="1800000" algn="tl" rotWithShape="0">
                    <a:srgbClr val="000000">
                      <a:alpha val="40000"/>
                    </a:srgbClr>
                  </a:outerShdw>
                </a:effectLst>
                <a:cs typeface="Nazanin" panose="00000400000000000000" pitchFamily="2" charset="-78"/>
              </a:rPr>
              <a:t>--باعث قرار نامناسب جنین واختلال در آنگاژمان سرجنین شود.</a:t>
            </a:r>
            <a:endParaRPr lang="en-US" sz="4000" b="1" dirty="0">
              <a:ln w="12700">
                <a:solidFill>
                  <a:schemeClr val="tx2">
                    <a:satMod val="155000"/>
                  </a:schemeClr>
                </a:solidFill>
                <a:prstDash val="solid"/>
              </a:ln>
              <a:solidFill>
                <a:srgbClr val="E4C71C"/>
              </a:solidFill>
              <a:effectLst>
                <a:outerShdw blurRad="41275" dist="20320" dir="1800000" algn="tl" rotWithShape="0">
                  <a:srgbClr val="000000">
                    <a:alpha val="40000"/>
                  </a:srgbClr>
                </a:outerShdw>
              </a:effectLst>
              <a:cs typeface="Nazanin" panose="00000400000000000000" pitchFamily="2" charset="-78"/>
            </a:endParaRPr>
          </a:p>
          <a:p>
            <a:pPr lvl="0" algn="just" rtl="1"/>
            <a:r>
              <a:rPr lang="fa-IR" sz="4000" b="1" dirty="0">
                <a:ln w="12700">
                  <a:solidFill>
                    <a:schemeClr val="tx2">
                      <a:satMod val="155000"/>
                    </a:schemeClr>
                  </a:solidFill>
                  <a:prstDash val="solid"/>
                </a:ln>
                <a:solidFill>
                  <a:srgbClr val="E4C71C"/>
                </a:solidFill>
                <a:effectLst>
                  <a:outerShdw blurRad="41275" dist="20320" dir="1800000" algn="tl" rotWithShape="0">
                    <a:srgbClr val="000000">
                      <a:alpha val="40000"/>
                    </a:srgbClr>
                  </a:outerShdw>
                </a:effectLst>
                <a:cs typeface="Nazanin" panose="00000400000000000000" pitchFamily="2" charset="-78"/>
              </a:rPr>
              <a:t>-بیماردارای سابقه میومکتومی قبلی جهت برداشت فیبروئیدهای اینترامورال</a:t>
            </a:r>
            <a:endParaRPr lang="en-US" sz="4000" b="1" dirty="0">
              <a:ln w="12700">
                <a:solidFill>
                  <a:schemeClr val="tx2">
                    <a:satMod val="155000"/>
                  </a:schemeClr>
                </a:solidFill>
                <a:prstDash val="solid"/>
              </a:ln>
              <a:solidFill>
                <a:srgbClr val="E4C71C"/>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نحوۀ ادارۀبیمار در لیبر و زایمان:</a:t>
            </a:r>
            <a:endParaRPr lang="fa-IR" sz="60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buFont typeface="Wingdings" pitchFamily="2" charset="2"/>
              <a:buChar char="ü"/>
            </a:pP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ادارۀ  بیماردر طی لیبر به این مسئله بستگی دارد که آیا فیبروم باعث توقف لیبر شده است یا نه؟ </a:t>
            </a:r>
          </a:p>
          <a:p>
            <a:pPr algn="r" rtl="1">
              <a:buFont typeface="Wingdings" pitchFamily="2" charset="2"/>
              <a:buChar char="ü"/>
            </a:pP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اگر فیبروئید در سگمان تحتانی قرار گرفته باشد و باعث توقف لیبر شود          </a:t>
            </a:r>
            <a:r>
              <a:rPr lang="fa-IR" sz="42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سزارین</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a:t>
            </a:r>
          </a:p>
          <a:p>
            <a:pPr algn="r" rtl="1">
              <a:buFont typeface="Wingdings" pitchFamily="2" charset="2"/>
              <a:buChar char="ü"/>
            </a:pP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در </a:t>
            </a:r>
            <a:r>
              <a:rPr lang="en-US"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LSCS</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(برش سگمان تحتانی رحم در سزارین )نبایستی فیبروئیدها بیرون آورده شوند.</a:t>
            </a:r>
          </a:p>
          <a:p>
            <a:pPr algn="r" rtl="1">
              <a:buFont typeface="Wingdings" pitchFamily="2" charset="2"/>
              <a:buChar char="ü"/>
            </a:pP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اگر فیبروئید در سگمان تحتانی نباشد و یا باعث توقف لیبر نشده باشد         </a:t>
            </a:r>
            <a:r>
              <a:rPr lang="fa-IR" sz="42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زایمان طبیعی</a:t>
            </a:r>
            <a:endPar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buFont typeface="Wingdings" pitchFamily="2" charset="2"/>
              <a:buChar char="ü"/>
            </a:pPr>
            <a:endParaRPr lang="fa-IR" sz="4000" dirty="0"/>
          </a:p>
          <a:p>
            <a:endParaRPr lang="fa-IR" sz="40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
        <p:nvSpPr>
          <p:cNvPr id="4" name="Left Arrow 3"/>
          <p:cNvSpPr/>
          <p:nvPr/>
        </p:nvSpPr>
        <p:spPr>
          <a:xfrm>
            <a:off x="4427984" y="2893215"/>
            <a:ext cx="857256" cy="571504"/>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5" name="Left Arrow 4"/>
          <p:cNvSpPr/>
          <p:nvPr/>
        </p:nvSpPr>
        <p:spPr>
          <a:xfrm>
            <a:off x="4390240" y="5517232"/>
            <a:ext cx="857256" cy="571504"/>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pPr algn="ctr"/>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پست پارتوم:</a:t>
            </a:r>
            <a:endParaRPr lang="fa-IR" sz="66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a:effectLst>
            <a:glow rad="101600">
              <a:schemeClr val="accent6">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algn="just" rtl="1">
              <a:buFont typeface="Wingdings" pitchFamily="2" charset="2"/>
              <a:buChar char="Ø"/>
            </a:pP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اما بایستی </a:t>
            </a:r>
            <a:r>
              <a:rPr lang="fa-IR"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rPr>
              <a:t>پس از زایمان نگران خونریزی های پست پارتوم باشیم </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زیرا باوجود فیبروئید رحم قادر به جمع شدن نبوده و انقباضات ضعیف رحم باعث خونریزی شود.</a:t>
            </a:r>
            <a:endParaRPr lang="en-US"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lgn="r" rtl="1">
              <a:buFont typeface="Wingdings" pitchFamily="2" charset="2"/>
              <a:buChar char="Ø"/>
            </a:pPr>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داروی اکسی توسیک و نیزترانسفوزیون خون مورد نیاز شود.</a:t>
            </a:r>
          </a:p>
          <a:p>
            <a:pPr algn="just" rtl="1"/>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در صورت وجود درد، استفاده از آنالژزی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4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عفونت میومها در دورۀ بعد از زایمان:</a:t>
            </a:r>
            <a:endParaRPr lang="fa-IR" sz="48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r" rtl="1"/>
            <a:r>
              <a:rPr lang="fa-IR" sz="5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Nazanin" panose="00000400000000000000" pitchFamily="2" charset="-78"/>
              </a:rPr>
              <a:t>اگر چه عفونت نفاسی لگن و میومها هر دو نسبتا شایع هستند، میومها بندرت دچار عفونت می شوند.</a:t>
            </a:r>
          </a:p>
          <a:p>
            <a:pPr algn="r" rtl="1"/>
            <a:r>
              <a:rPr lang="fa-IR" sz="5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Nazanin" panose="00000400000000000000" pitchFamily="2" charset="-78"/>
              </a:rPr>
              <a:t>در مواردعفونت لگن یا سقط عفونی میومها آلوده میشوند.</a:t>
            </a:r>
          </a:p>
          <a:p>
            <a:pPr algn="r" rtl="1"/>
            <a:r>
              <a:rPr lang="fa-IR" sz="5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Nazanin" panose="00000400000000000000" pitchFamily="2" charset="-78"/>
              </a:rPr>
              <a:t>اگر میوم درست در مجاورت محل لانه گزینی جفت قرار داشته باشد و یا اگر وسیله ای مانند سوند یا کورت میوم را سوراخ کرده باشد، احتمال این آلودگی بیش از پیش افزایش می یابد.</a:t>
            </a:r>
            <a:endParaRPr lang="en-US" sz="5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کیست تخمدان :</a:t>
            </a: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شیوع : </a:t>
            </a:r>
            <a:br>
              <a:rPr lang="en-US"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br>
            <a:endParaRPr lang="fa-IR" sz="60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buNone/>
            </a:pPr>
            <a:r>
              <a:rPr lang="fa-IR" sz="32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کیست تخمدان 6 ≥ سانتی متر در هر 2-0/5 در هر 1000 حاملگی</a:t>
            </a:r>
          </a:p>
          <a:p>
            <a:pPr algn="r" rtl="1">
              <a:buNone/>
            </a:pPr>
            <a:r>
              <a:rPr lang="fa-IR" sz="32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از 1در 80 تا 1در 300 حاملگی دیده می شود.</a:t>
            </a:r>
          </a:p>
          <a:p>
            <a:pPr algn="r" rtl="1">
              <a:buNone/>
            </a:pPr>
            <a:r>
              <a:rPr lang="fa-IR" sz="32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شایعترین کیستهای عملکردی تخمدان شامل کیستهای فولیکولارو جسم زرد (کورپوس لوتئوم).</a:t>
            </a:r>
          </a:p>
          <a:p>
            <a:pPr algn="r" rtl="1">
              <a:buNone/>
            </a:pPr>
            <a:r>
              <a:rPr lang="fa-IR"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شایعترین کیستهای جامد خوش خیم در حاملگی کیست تراتوم بالغ (کیست درموئید).</a:t>
            </a:r>
          </a:p>
          <a:p>
            <a:pPr algn="r" rtl="1">
              <a:buNone/>
            </a:pPr>
            <a:r>
              <a:rPr lang="fa-IR"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بیشترکیستهای بدخیم از نوع  اپی تلیال هستند (سیست آدنومای سروزی یا موسینی).</a:t>
            </a:r>
          </a:p>
          <a:p>
            <a:pPr algn="r" rtl="1">
              <a:buNone/>
            </a:pPr>
            <a:r>
              <a:rPr lang="fa-IR"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بین 5-2% از کیستهای تخمدان در حاملگی بدخیم هستند.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8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کیست تخمدان:</a:t>
            </a:r>
            <a:endParaRPr lang="fa-IR" sz="88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buNone/>
            </a:pPr>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بیشتر ضایعات بدون علامت اند. لمس توده در شکم و یا لگن . سونوگرافی روتین برای تشخیص ناهنجاریها و یا کنترل حیات جنین صورت می گیرد.</a:t>
            </a:r>
          </a:p>
          <a:p>
            <a:pPr algn="r" rtl="1">
              <a:buFont typeface="Wingdings" pitchFamily="2" charset="2"/>
              <a:buChar char="ü"/>
            </a:pPr>
            <a:r>
              <a:rPr lang="fa-IR"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تومورهای تخمدانیِ منحصر به حاملگی نیز از طریق سونوگرافی و یا در هنگام زایمان سزارین، قابل شناسایی</a:t>
            </a:r>
            <a:endParaRPr lang="fa-I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کیست تخمدان:</a:t>
            </a:r>
            <a:endParaRPr lang="fa-IR" sz="7200" dirty="0"/>
          </a:p>
        </p:txBody>
      </p:sp>
      <p:sp>
        <p:nvSpPr>
          <p:cNvPr id="3" name="Content Placeholder 2"/>
          <p:cNvSpPr>
            <a:spLocks noGrp="1"/>
          </p:cNvSpPr>
          <p:nvPr>
            <p:ph idx="1"/>
          </p:nvPr>
        </p:nvSpPr>
        <p:spPr>
          <a:xfrm>
            <a:off x="0" y="928670"/>
            <a:ext cx="9144000" cy="5929330"/>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gn="r" rtl="1">
              <a:buNone/>
            </a:pPr>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نشانه ها باتورشن و یا پارگی کیست خود رابه شکل درد شکم، تهوع، استفراغ و تندرنس موضعی نشان می دهد.</a:t>
            </a:r>
          </a:p>
          <a:p>
            <a:pPr algn="r" rtl="1">
              <a:buNone/>
            </a:pPr>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احتمال وقوع تورشن کیست تخمدان (بدون خونریزی</a:t>
            </a:r>
          </a:p>
          <a:p>
            <a:pPr algn="r" rtl="1">
              <a:buNone/>
            </a:pPr>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و پارگی) درزمان حاملگی و دورۀ نفاس بیشترازهر زمان </a:t>
            </a:r>
          </a:p>
          <a:p>
            <a:pPr algn="r" rtl="1">
              <a:buNone/>
            </a:pPr>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دیگری است.  در 15-10% از کیستها دیده می شود.</a:t>
            </a:r>
          </a:p>
          <a:p>
            <a:pPr algn="r" rtl="1">
              <a:buNone/>
            </a:pPr>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سونوگرافی جهت افتراق کیست ازسایر توده</a:t>
            </a:r>
          </a:p>
          <a:p>
            <a:pPr algn="r" rtl="1">
              <a:buNone/>
            </a:pPr>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های لگنی انجام میپذیرد.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اختلالاتمادرزادیو اکتسابی ولو:</a:t>
            </a:r>
            <a:endParaRPr lang="fa-IR" sz="72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r" rtl="1"/>
            <a:r>
              <a:rPr lang="fa-IR" sz="40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cs typeface="Nazanin" panose="00000400000000000000" pitchFamily="2" charset="-78"/>
              </a:rPr>
              <a:t>1- آترزی ولو:</a:t>
            </a:r>
            <a:r>
              <a:rPr lang="fa-IR"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آترزی یک سوم تحتانی واژن و از چسبندگی ها یا اسکارهای حاصل از آسیب یا عفونت ناشی می شود.</a:t>
            </a:r>
            <a:endParaRPr lang="en-US"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lvl="0" algn="r" rtl="1"/>
            <a:r>
              <a:rPr lang="fa-IR" sz="4400" b="1" dirty="0">
                <a:ln w="12700">
                  <a:solidFill>
                    <a:srgbClr val="1F497D">
                      <a:satMod val="155000"/>
                    </a:srgb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زایمان: </a:t>
            </a:r>
            <a:r>
              <a:rPr lang="fa-IR" sz="4400" b="1" dirty="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این اختلال ممکن است </a:t>
            </a:r>
            <a:r>
              <a:rPr lang="fa-IR" sz="4400" b="1" dirty="0">
                <a:ln w="12700">
                  <a:solidFill>
                    <a:srgbClr val="1F497D">
                      <a:satMod val="155000"/>
                    </a:srgbClr>
                  </a:solidFill>
                  <a:prstDash val="solid"/>
                </a:ln>
                <a:solidFill>
                  <a:srgbClr val="00B050"/>
                </a:solidFill>
                <a:effectLst>
                  <a:glow rad="63500">
                    <a:srgbClr val="F79646">
                      <a:satMod val="175000"/>
                      <a:alpha val="40000"/>
                    </a:srgbClr>
                  </a:glow>
                  <a:outerShdw blurRad="41275" dist="20320" dir="1800000" algn="tl" rotWithShape="0">
                    <a:srgbClr val="000000">
                      <a:alpha val="40000"/>
                    </a:srgbClr>
                  </a:outerShdw>
                </a:effectLst>
                <a:cs typeface="Nazanin" panose="00000400000000000000" pitchFamily="2" charset="-78"/>
              </a:rPr>
              <a:t>مانع</a:t>
            </a:r>
            <a:r>
              <a:rPr lang="fa-IR" sz="4400" b="1" dirty="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 قابل توجهی بر سر راه زایمان واژینال ایجاد  کند. اگر چه معمولا بر این مقاومت غلبه می کند،ولی ممکن است </a:t>
            </a:r>
            <a:r>
              <a:rPr lang="fa-IR" sz="4400" b="1" dirty="0">
                <a:ln w="12700">
                  <a:solidFill>
                    <a:srgbClr val="1F497D">
                      <a:satMod val="155000"/>
                    </a:srgbClr>
                  </a:solidFill>
                  <a:prstDash val="solid"/>
                </a:ln>
                <a:solidFill>
                  <a:srgbClr val="00B050"/>
                </a:solidFill>
                <a:effectLst>
                  <a:glow rad="63500">
                    <a:srgbClr val="F79646">
                      <a:satMod val="175000"/>
                      <a:alpha val="40000"/>
                    </a:srgbClr>
                  </a:glow>
                  <a:outerShdw blurRad="41275" dist="20320" dir="1800000" algn="tl" rotWithShape="0">
                    <a:srgbClr val="000000">
                      <a:alpha val="40000"/>
                    </a:srgbClr>
                  </a:outerShdw>
                </a:effectLst>
                <a:cs typeface="Nazanin" panose="00000400000000000000" pitchFamily="2" charset="-78"/>
              </a:rPr>
              <a:t>پارگی عمیق پرینه </a:t>
            </a:r>
            <a:r>
              <a:rPr lang="fa-IR" sz="4400" b="1" dirty="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رخ بدهد.</a:t>
            </a:r>
            <a:endParaRPr lang="en-US" sz="4400" b="1" dirty="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a:p>
            <a:pPr algn="r" rtl="1"/>
            <a:r>
              <a:rPr lang="fa-IR"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چسبندگی لبهای ولو(</a:t>
            </a:r>
            <a:r>
              <a:rPr lang="en-US"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labial fusion</a:t>
            </a:r>
            <a:r>
              <a:rPr lang="fa-IR"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a:t>
            </a:r>
          </a:p>
          <a:p>
            <a:pPr algn="r" rtl="1"/>
            <a:r>
              <a:rPr lang="fa-IR" sz="4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علل : آن هیپرپلازی مادرزادی آدرنال </a:t>
            </a:r>
            <a:r>
              <a:rPr lang="en-US" sz="4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a:t>
            </a:r>
            <a:r>
              <a:rPr lang="fa-IR" sz="4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تماس جنین با آندروژن های برونزا و نقایص دیوارۀ شکم پردۀ بکارت بدون سوراخ</a:t>
            </a:r>
            <a:r>
              <a:rPr lang="en-US" sz="4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a:t>
            </a:r>
            <a:r>
              <a:rPr lang="fa-IR" sz="4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دراثرپابرجاماندن اتصال بین بولبهای سینوواژینال و سینوس ادراری- تناسلی</a:t>
            </a:r>
          </a:p>
          <a:p>
            <a:pPr lvl="0" algn="r" rtl="1"/>
            <a:r>
              <a:rPr lang="fa-IR" sz="4400" b="1" dirty="0">
                <a:ln w="12700">
                  <a:solidFill>
                    <a:srgbClr val="1F497D">
                      <a:satMod val="155000"/>
                    </a:srgb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اهمیت زایمانی:</a:t>
            </a:r>
            <a:r>
              <a:rPr lang="fa-IR" sz="4400" b="1" dirty="0">
                <a:ln w="12700">
                  <a:solidFill>
                    <a:srgbClr val="1F497D">
                      <a:satMod val="155000"/>
                    </a:srgb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این اختلال با آمنورۀ اولیه و هماتوکولپوس همراه و اغلب در دوران حاملگی با آن مواجه نمی شویم.</a:t>
            </a:r>
          </a:p>
          <a:p>
            <a:pPr algn="r" rtl="1"/>
            <a:r>
              <a:rPr lang="fa-IR" sz="4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تخریب دستگاه تناسلی:</a:t>
            </a:r>
            <a:r>
              <a:rPr lang="fa-IR" sz="3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در برخی از کشورها تخریب دستگاه تناسلی مونث ممنوع </a:t>
            </a:r>
          </a:p>
          <a:p>
            <a:pPr algn="r" rtl="1"/>
            <a:r>
              <a:rPr lang="fa-IR"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rPr>
              <a:t>حاملگی</a:t>
            </a:r>
            <a:r>
              <a:rPr lang="en-US"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rPr>
              <a:t> </a:t>
            </a:r>
            <a:r>
              <a:rPr lang="fa-IR"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rPr>
              <a:t>در این زنان از انسداد مجرای زایمان در اثر اسکارتا بروزعوارض حاملگی، شایع </a:t>
            </a:r>
          </a:p>
          <a:p>
            <a:pPr algn="r" rtl="1"/>
            <a:r>
              <a:rPr lang="fa-IR"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rPr>
              <a:t>بسیاری از این زنان تا هنگام حاملگی تمایلی به اصلاح </a:t>
            </a:r>
            <a:r>
              <a:rPr lang="en-US"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rPr>
              <a:t>infibulation </a:t>
            </a:r>
            <a:r>
              <a:rPr lang="fa-IR"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rPr>
              <a:t>ندارند؛ بنابراین توصیه شده است این کار دراواسط حاملگی بااستفاده آنالژزی نخاعی انجام شود.</a:t>
            </a:r>
          </a:p>
          <a:p>
            <a:pPr algn="r" rtl="1"/>
            <a:endParaRPr lang="en-US"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کیست تخمدان </a:t>
            </a:r>
            <a:r>
              <a:rPr lang="fa-IR" sz="60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در حاملگی:</a:t>
            </a:r>
            <a:endParaRPr lang="fa-IR" sz="60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بیشتر کیستهای تخمدان در تریمستر اول کورپوس لوتئوم هستند که سه چهارم بدون علامت وبیشترشان بدون درمان برطرف می شوند.</a:t>
            </a:r>
            <a:r>
              <a:rPr lang="fa-IR" sz="4000" dirty="0">
                <a:cs typeface="Nazanin" panose="00000400000000000000" pitchFamily="2" charset="-78"/>
              </a:rPr>
              <a:t> </a:t>
            </a:r>
          </a:p>
          <a:p>
            <a:pPr algn="just" rtl="1"/>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ارزیابی بیشتر یا درمان کیستهایی که در اوایل حاملگی کشف می شوند، معمولا تا تریمستر دوم به تاخیر انداخته می شود، زیرا اکثرا برطرف می شوند. </a:t>
            </a:r>
            <a:endParaRPr lang="en-US"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lgn="just" rtl="1"/>
            <a:endPar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endParaRPr>
          </a:p>
          <a:p>
            <a:pPr>
              <a:buNone/>
            </a:pPr>
            <a:endParaRPr lang="fa-I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کیست تخمدان:</a:t>
            </a:r>
            <a:endParaRPr lang="fa-IR" sz="60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r" rtl="1"/>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بعد از هفتۀ 16 آمنوره،کیستهای ارگانیک درموئید بیشتر شایع</a:t>
            </a:r>
          </a:p>
          <a:p>
            <a:pPr algn="r" rtl="1"/>
            <a:r>
              <a:rPr lang="fa-IR"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خطرات: </a:t>
            </a:r>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بعد از</a:t>
            </a:r>
            <a:r>
              <a:rPr lang="fa-IR" sz="4000" b="1" dirty="0">
                <a:ln w="12700">
                  <a:solidFill>
                    <a:schemeClr val="tx2">
                      <a:satMod val="155000"/>
                    </a:schemeClr>
                  </a:solidFill>
                  <a:prstDash val="solid"/>
                </a:ln>
                <a:solidFill>
                  <a:srgbClr val="FF7C80"/>
                </a:solidFill>
                <a:effectLst>
                  <a:glow rad="101600">
                    <a:schemeClr val="accent5">
                      <a:satMod val="175000"/>
                      <a:alpha val="40000"/>
                    </a:schemeClr>
                  </a:glow>
                  <a:outerShdw blurRad="41275" dist="20320" dir="1800000" algn="tl" rotWithShape="0">
                    <a:srgbClr val="000000">
                      <a:alpha val="40000"/>
                    </a:srgbClr>
                  </a:outerShdw>
                </a:effectLst>
                <a:cs typeface="Nazanin" panose="00000400000000000000" pitchFamily="2" charset="-78"/>
              </a:rPr>
              <a:t> بدخیمی</a:t>
            </a:r>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 وخیم ترین عارضۀ کیستهای تخمدان در دوران حاملگی </a:t>
            </a:r>
            <a:r>
              <a:rPr lang="fa-IR" sz="4000" b="1" dirty="0">
                <a:ln w="12700">
                  <a:solidFill>
                    <a:schemeClr val="tx2">
                      <a:satMod val="155000"/>
                    </a:schemeClr>
                  </a:solidFill>
                  <a:prstDash val="solid"/>
                </a:ln>
                <a:solidFill>
                  <a:srgbClr val="FF7C80"/>
                </a:solidFill>
                <a:effectLst>
                  <a:glow rad="101600">
                    <a:schemeClr val="accent5">
                      <a:satMod val="175000"/>
                      <a:alpha val="40000"/>
                    </a:schemeClr>
                  </a:glow>
                  <a:outerShdw blurRad="41275" dist="20320" dir="1800000" algn="tl" rotWithShape="0">
                    <a:srgbClr val="000000">
                      <a:alpha val="40000"/>
                    </a:srgbClr>
                  </a:outerShdw>
                </a:effectLst>
                <a:cs typeface="Nazanin" panose="00000400000000000000" pitchFamily="2" charset="-78"/>
              </a:rPr>
              <a:t>پیچ خوردگی (تورسیون ) یا خونریزی </a:t>
            </a:r>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است.</a:t>
            </a:r>
          </a:p>
          <a:p>
            <a:pPr algn="r" rtl="1"/>
            <a:r>
              <a:rPr lang="fa-IR" sz="40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میزان بروز این عوارض، به </a:t>
            </a:r>
            <a:r>
              <a:rPr lang="fa-IR" sz="4000" b="1" dirty="0">
                <a:ln w="18000">
                  <a:solidFill>
                    <a:schemeClr val="accent2">
                      <a:satMod val="140000"/>
                    </a:schemeClr>
                  </a:solidFill>
                  <a:prstDash val="solid"/>
                  <a:miter lim="800000"/>
                </a:ln>
                <a:solidFill>
                  <a:srgbClr val="FF99CC"/>
                </a:solidFill>
                <a:effectLst>
                  <a:glow rad="101600">
                    <a:schemeClr val="accent3">
                      <a:satMod val="175000"/>
                      <a:alpha val="40000"/>
                    </a:schemeClr>
                  </a:glow>
                  <a:outerShdw blurRad="25500" dist="23000" dir="7020000" algn="tl">
                    <a:srgbClr val="000000">
                      <a:alpha val="50000"/>
                    </a:srgbClr>
                  </a:outerShdw>
                </a:effectLst>
                <a:cs typeface="Nazanin" panose="00000400000000000000" pitchFamily="2" charset="-78"/>
              </a:rPr>
              <a:t>اندازۀ تومور </a:t>
            </a:r>
            <a:r>
              <a:rPr lang="fa-IR" sz="40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و نیز به انجام یا عدم </a:t>
            </a:r>
            <a:r>
              <a:rPr lang="fa-IR" sz="4000" b="1" dirty="0">
                <a:ln w="18000">
                  <a:solidFill>
                    <a:schemeClr val="accent2">
                      <a:satMod val="140000"/>
                    </a:schemeClr>
                  </a:solidFill>
                  <a:prstDash val="solid"/>
                  <a:miter lim="800000"/>
                </a:ln>
                <a:solidFill>
                  <a:srgbClr val="FF99CC"/>
                </a:solidFill>
                <a:effectLst>
                  <a:glow rad="101600">
                    <a:schemeClr val="accent3">
                      <a:satMod val="175000"/>
                      <a:alpha val="40000"/>
                    </a:schemeClr>
                  </a:glow>
                  <a:outerShdw blurRad="25500" dist="23000" dir="7020000" algn="tl">
                    <a:srgbClr val="000000">
                      <a:alpha val="50000"/>
                    </a:srgbClr>
                  </a:outerShdw>
                </a:effectLst>
                <a:cs typeface="Nazanin" panose="00000400000000000000" pitchFamily="2" charset="-78"/>
              </a:rPr>
              <a:t>انجام لاپاروتومی پیشگیرانه </a:t>
            </a:r>
            <a:r>
              <a:rPr lang="fa-IR" sz="40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در تومورهایی که احتمال تورسیون آنها بیشتر است، بستگی دارد. </a:t>
            </a:r>
          </a:p>
          <a:p>
            <a:pPr algn="r" rtl="1"/>
            <a:r>
              <a:rPr lang="fa-IR" sz="40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بین </a:t>
            </a:r>
            <a:r>
              <a:rPr lang="fa-IR" sz="4000" b="1" dirty="0">
                <a:ln w="18000">
                  <a:solidFill>
                    <a:schemeClr val="accent2">
                      <a:satMod val="140000"/>
                    </a:schemeClr>
                  </a:solidFill>
                  <a:prstDash val="solid"/>
                  <a:miter lim="800000"/>
                </a:ln>
                <a:solidFill>
                  <a:srgbClr val="FF99CC"/>
                </a:solidFill>
                <a:effectLst>
                  <a:glow rad="139700">
                    <a:schemeClr val="accent5">
                      <a:satMod val="175000"/>
                      <a:alpha val="40000"/>
                    </a:schemeClr>
                  </a:glow>
                  <a:outerShdw blurRad="25500" dist="23000" dir="7020000" algn="tl">
                    <a:srgbClr val="000000">
                      <a:alpha val="50000"/>
                    </a:srgbClr>
                  </a:outerShdw>
                </a:effectLst>
                <a:cs typeface="Nazanin" panose="00000400000000000000" pitchFamily="2" charset="-78"/>
              </a:rPr>
              <a:t>15- 10% </a:t>
            </a:r>
            <a:r>
              <a:rPr lang="fa-IR" sz="40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از کیست تخمدان، دچار پیچ خوردگی و باعث درد می شوند.</a:t>
            </a:r>
            <a:endParaRPr lang="en-US" sz="40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endParaRPr>
          </a:p>
          <a:p>
            <a:pPr algn="r" rtl="1"/>
            <a:endParaRPr lang="fa-IR" sz="40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endParaRPr>
          </a:p>
          <a:p>
            <a:endParaRPr lang="en-US" sz="40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(ادامه خطرات )</a:t>
            </a: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کیست تخمدان :</a:t>
            </a:r>
            <a:endParaRPr lang="fa-IR" sz="6000" dirty="0">
              <a:cs typeface="Nazanin" panose="00000400000000000000" pitchFamily="2" charset="-78"/>
            </a:endParaRPr>
          </a:p>
        </p:txBody>
      </p:sp>
      <p:sp>
        <p:nvSpPr>
          <p:cNvPr id="3" name="Content Placeholder 2"/>
          <p:cNvSpPr>
            <a:spLocks noGrp="1"/>
          </p:cNvSpPr>
          <p:nvPr>
            <p:ph idx="1"/>
          </p:nvPr>
        </p:nvSpPr>
        <p:spPr>
          <a:xfrm>
            <a:off x="0" y="1000108"/>
            <a:ext cx="9144000" cy="5857892"/>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Autofit/>
          </a:bodyPr>
          <a:lstStyle/>
          <a:p>
            <a:pPr algn="r" rtl="1">
              <a:buNone/>
            </a:pPr>
            <a:r>
              <a:rPr lang="fa-IR" sz="28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بیشترین خطر کیستهای تخمدان ،در حاملگی متوجه مادر می باشد</a:t>
            </a:r>
            <a:r>
              <a:rPr lang="fa-IR"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a:t>
            </a:r>
          </a:p>
          <a:p>
            <a:pPr algn="r" rtl="1">
              <a:buNone/>
            </a:pPr>
            <a:r>
              <a:rPr lang="fa-IR" sz="28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کیستها بزرگ</a:t>
            </a:r>
          </a:p>
          <a:p>
            <a:pPr algn="r" rtl="1">
              <a:buNone/>
            </a:pPr>
            <a:endParaRPr lang="fa-IR"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endParaRPr>
          </a:p>
          <a:p>
            <a:pPr algn="r" rtl="1">
              <a:buNone/>
            </a:pPr>
            <a:endParaRPr lang="fa-IR"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endParaRPr>
          </a:p>
          <a:p>
            <a:pPr algn="r" rtl="1">
              <a:buNone/>
            </a:pPr>
            <a:endParaRPr lang="fa-IR"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endParaRPr>
          </a:p>
          <a:p>
            <a:pPr algn="r" rtl="1">
              <a:buNone/>
            </a:pPr>
            <a:endParaRPr lang="fa-IR"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endParaRPr>
          </a:p>
          <a:p>
            <a:pPr algn="r" rtl="1">
              <a:buNone/>
            </a:pPr>
            <a:r>
              <a:rPr lang="fa-IR" sz="28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خطرات جنینی: </a:t>
            </a:r>
          </a:p>
        </p:txBody>
      </p:sp>
      <p:sp>
        <p:nvSpPr>
          <p:cNvPr id="15" name="Cloud Callout 14"/>
          <p:cNvSpPr/>
          <p:nvPr/>
        </p:nvSpPr>
        <p:spPr>
          <a:xfrm>
            <a:off x="5589216" y="2610317"/>
            <a:ext cx="2786082" cy="1071570"/>
          </a:xfrm>
          <a:prstGeom prst="cloudCallout">
            <a:avLst>
              <a:gd name="adj1" fmla="val -45931"/>
              <a:gd name="adj2" fmla="val -110192"/>
            </a:avLst>
          </a:prstGeom>
        </p:spPr>
        <p:style>
          <a:lnRef idx="0">
            <a:schemeClr val="accent3"/>
          </a:lnRef>
          <a:fillRef idx="3">
            <a:schemeClr val="accent3"/>
          </a:fillRef>
          <a:effectRef idx="3">
            <a:schemeClr val="accent3"/>
          </a:effectRef>
          <a:fontRef idx="minor">
            <a:schemeClr val="lt1"/>
          </a:fontRef>
        </p:style>
        <p:txBody>
          <a:bodyPr rtlCol="1" anchor="ctr"/>
          <a:lstStyle/>
          <a:p>
            <a:r>
              <a:rPr lang="fa-IR" sz="3200" b="1" dirty="0">
                <a:ln w="12700">
                  <a:solidFill>
                    <a:schemeClr val="tx2">
                      <a:satMod val="155000"/>
                    </a:schemeClr>
                  </a:solidFill>
                  <a:prstDash val="solid"/>
                </a:ln>
                <a:solidFill>
                  <a:srgbClr val="FFCCFF"/>
                </a:solidFill>
                <a:effectLst>
                  <a:outerShdw blurRad="41275" dist="20320" dir="1800000" algn="tl" rotWithShape="0">
                    <a:srgbClr val="000000">
                      <a:alpha val="40000"/>
                    </a:srgbClr>
                  </a:outerShdw>
                </a:effectLst>
                <a:cs typeface="Nazanin" panose="00000400000000000000" pitchFamily="2" charset="-78"/>
              </a:rPr>
              <a:t>افزایش </a:t>
            </a:r>
          </a:p>
          <a:p>
            <a:r>
              <a:rPr lang="fa-IR" sz="3200" b="1" dirty="0">
                <a:ln w="12700">
                  <a:solidFill>
                    <a:schemeClr val="tx2">
                      <a:satMod val="155000"/>
                    </a:schemeClr>
                  </a:solidFill>
                  <a:prstDash val="solid"/>
                </a:ln>
                <a:solidFill>
                  <a:srgbClr val="FFCCFF"/>
                </a:solidFill>
                <a:effectLst>
                  <a:outerShdw blurRad="41275" dist="20320" dir="1800000" algn="tl" rotWithShape="0">
                    <a:srgbClr val="000000">
                      <a:alpha val="40000"/>
                    </a:srgbClr>
                  </a:outerShdw>
                </a:effectLst>
                <a:cs typeface="Nazanin" panose="00000400000000000000" pitchFamily="2" charset="-78"/>
              </a:rPr>
              <a:t>سزارین</a:t>
            </a:r>
          </a:p>
        </p:txBody>
      </p:sp>
      <p:sp>
        <p:nvSpPr>
          <p:cNvPr id="16" name="Cloud Callout 15"/>
          <p:cNvSpPr/>
          <p:nvPr/>
        </p:nvSpPr>
        <p:spPr>
          <a:xfrm>
            <a:off x="2786050" y="3071810"/>
            <a:ext cx="2571768" cy="928694"/>
          </a:xfrm>
          <a:prstGeom prst="cloudCallout">
            <a:avLst>
              <a:gd name="adj1" fmla="val 54112"/>
              <a:gd name="adj2" fmla="val -134421"/>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3200" b="1" dirty="0">
                <a:ln w="12700">
                  <a:solidFill>
                    <a:schemeClr val="tx2">
                      <a:satMod val="155000"/>
                    </a:schemeClr>
                  </a:solidFill>
                  <a:prstDash val="solid"/>
                </a:ln>
                <a:solidFill>
                  <a:srgbClr val="FFCCFF"/>
                </a:solidFill>
                <a:effectLst>
                  <a:outerShdw blurRad="41275" dist="20320" dir="1800000" algn="tl" rotWithShape="0">
                    <a:srgbClr val="000000">
                      <a:alpha val="40000"/>
                    </a:srgbClr>
                  </a:outerShdw>
                </a:effectLst>
                <a:cs typeface="Nazanin" panose="00000400000000000000" pitchFamily="2" charset="-78"/>
              </a:rPr>
              <a:t>توقف لیبر </a:t>
            </a:r>
          </a:p>
        </p:txBody>
      </p:sp>
      <p:sp>
        <p:nvSpPr>
          <p:cNvPr id="17" name="Cloud Callout 16"/>
          <p:cNvSpPr/>
          <p:nvPr/>
        </p:nvSpPr>
        <p:spPr>
          <a:xfrm>
            <a:off x="1857356" y="1643050"/>
            <a:ext cx="2928958" cy="1143008"/>
          </a:xfrm>
          <a:prstGeom prst="cloudCallout">
            <a:avLst>
              <a:gd name="adj1" fmla="val 72539"/>
              <a:gd name="adj2" fmla="val -25463"/>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800" b="1" dirty="0">
                <a:ln w="12700">
                  <a:solidFill>
                    <a:schemeClr val="tx2">
                      <a:satMod val="155000"/>
                    </a:schemeClr>
                  </a:solidFill>
                  <a:prstDash val="solid"/>
                </a:ln>
                <a:solidFill>
                  <a:srgbClr val="FFCCFF"/>
                </a:solidFill>
                <a:effectLst>
                  <a:outerShdw blurRad="41275" dist="20320" dir="1800000" algn="tl" rotWithShape="0">
                    <a:srgbClr val="000000">
                      <a:alpha val="40000"/>
                    </a:srgbClr>
                  </a:outerShdw>
                </a:effectLst>
                <a:cs typeface="Nazanin" panose="00000400000000000000" pitchFamily="2" charset="-78"/>
              </a:rPr>
              <a:t>پرزانتاسیون نامناسب جنین </a:t>
            </a:r>
            <a:endParaRPr lang="fa-IR" sz="2400" b="1" dirty="0">
              <a:ln w="12700">
                <a:solidFill>
                  <a:schemeClr val="tx2">
                    <a:satMod val="155000"/>
                  </a:schemeClr>
                </a:solidFill>
                <a:prstDash val="solid"/>
              </a:ln>
              <a:solidFill>
                <a:srgbClr val="FFCCFF"/>
              </a:solidFill>
              <a:effectLst>
                <a:outerShdw blurRad="41275" dist="20320" dir="1800000" algn="tl" rotWithShape="0">
                  <a:srgbClr val="000000">
                    <a:alpha val="40000"/>
                  </a:srgbClr>
                </a:outerShdw>
              </a:effectLst>
              <a:cs typeface="Nazanin" panose="00000400000000000000" pitchFamily="2" charset="-78"/>
            </a:endParaRPr>
          </a:p>
        </p:txBody>
      </p:sp>
      <p:sp>
        <p:nvSpPr>
          <p:cNvPr id="26" name="Cloud Callout 25"/>
          <p:cNvSpPr/>
          <p:nvPr/>
        </p:nvSpPr>
        <p:spPr>
          <a:xfrm>
            <a:off x="2643174" y="4714884"/>
            <a:ext cx="3286148" cy="1785974"/>
          </a:xfrm>
          <a:prstGeom prst="cloudCallout">
            <a:avLst>
              <a:gd name="adj1" fmla="val 79432"/>
              <a:gd name="adj2" fmla="val -70433"/>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8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سقط خود به خود (7/4% بعد از جراحی انتخابی) </a:t>
            </a:r>
            <a:endParaRPr lang="fa-IR" sz="2800" dirty="0">
              <a:cs typeface="Nazanin" panose="00000400000000000000" pitchFamily="2" charset="-78"/>
            </a:endParaRPr>
          </a:p>
        </p:txBody>
      </p:sp>
      <p:sp>
        <p:nvSpPr>
          <p:cNvPr id="27" name="Cloud Callout 26"/>
          <p:cNvSpPr/>
          <p:nvPr/>
        </p:nvSpPr>
        <p:spPr>
          <a:xfrm>
            <a:off x="5857884" y="5072074"/>
            <a:ext cx="2714644" cy="1500198"/>
          </a:xfrm>
          <a:prstGeom prst="cloudCallout">
            <a:avLst>
              <a:gd name="adj1" fmla="val -9597"/>
              <a:gd name="adj2" fmla="val -95258"/>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800" b="1" dirty="0">
                <a:ln w="18000">
                  <a:solidFill>
                    <a:schemeClr val="accent2">
                      <a:satMod val="140000"/>
                    </a:schemeClr>
                  </a:solidFill>
                  <a:prstDash val="solid"/>
                  <a:miter lim="800000"/>
                </a:ln>
                <a:solidFill>
                  <a:srgbClr val="FF99CC"/>
                </a:solidFill>
                <a:effectLst>
                  <a:outerShdw blurRad="25500" dist="23000" dir="7020000" algn="tl">
                    <a:srgbClr val="000000">
                      <a:alpha val="50000"/>
                    </a:srgbClr>
                  </a:outerShdw>
                </a:effectLst>
                <a:cs typeface="Nazanin" panose="00000400000000000000" pitchFamily="2" charset="-78"/>
              </a:rPr>
              <a:t>خطرپره ترم لیبر(9%)</a:t>
            </a:r>
            <a:endParaRPr lang="fa-IR" sz="2800" dirty="0">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6" grpId="0" animBg="1"/>
      <p:bldP spid="2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کیست تخمدان :</a:t>
            </a:r>
            <a:endParaRPr lang="fa-IR" sz="60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مشاوره قبل از حاملگی:  </a:t>
            </a:r>
            <a:endParaRPr lang="en-US" sz="4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r>
              <a:rPr lang="fa-IR" sz="4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اگر کیستهایی با مشخصات زیر کشف شود بهتر است  جراحی :</a:t>
            </a:r>
            <a:endParaRPr lang="en-US" sz="4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endParaRPr>
          </a:p>
          <a:p>
            <a:pPr algn="r" rtl="1"/>
            <a:r>
              <a:rPr lang="fa-IR" sz="46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کیستهای بزرگتر از 5 سانتی متر </a:t>
            </a:r>
          </a:p>
          <a:p>
            <a:pPr algn="r" rtl="1"/>
            <a:r>
              <a:rPr lang="fa-IR" sz="46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دارای محتویات اکوژن </a:t>
            </a:r>
          </a:p>
          <a:p>
            <a:pPr algn="r" rtl="1"/>
            <a:r>
              <a:rPr lang="fa-IR" sz="46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مقاومت به درمان به مدت بیش از 4 هفته </a:t>
            </a:r>
          </a:p>
          <a:p>
            <a:pPr algn="r" rtl="1"/>
            <a:r>
              <a:rPr lang="fa-IR" sz="46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کیستهای علامتدار.</a:t>
            </a:r>
            <a:endParaRPr lang="en-US" sz="46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dirty="0">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کیست تخمدان:</a:t>
            </a:r>
            <a:endParaRPr lang="fa-IR" sz="60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Autofit/>
          </a:bodyPr>
          <a:lstStyle/>
          <a:p>
            <a:pPr algn="r" rtl="1">
              <a:buFont typeface="Courier New" pitchFamily="49" charset="0"/>
              <a:buChar char="o"/>
            </a:pPr>
            <a:r>
              <a:rPr lang="fa-IR" sz="36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خارج کردن تمام توده های تخمدانیِ </a:t>
            </a:r>
            <a:r>
              <a:rPr lang="fa-IR" sz="3600" b="1" dirty="0">
                <a:ln w="12700">
                  <a:solidFill>
                    <a:schemeClr val="tx2">
                      <a:satMod val="155000"/>
                    </a:schemeClr>
                  </a:solidFill>
                  <a:prstDash val="solid"/>
                </a:ln>
                <a:solidFill>
                  <a:srgbClr val="FF99CC"/>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بزرگتر از 10سانتی </a:t>
            </a:r>
          </a:p>
          <a:p>
            <a:pPr algn="r" rtl="1">
              <a:buNone/>
            </a:pPr>
            <a:r>
              <a:rPr lang="fa-IR" sz="36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بعلت خطر قابل توجه بدخیمی، اقدامی عاقلانه است </a:t>
            </a:r>
          </a:p>
          <a:p>
            <a:pPr algn="r" rtl="1">
              <a:buFont typeface="Courier New" pitchFamily="49" charset="0"/>
              <a:buChar char="o"/>
            </a:pPr>
            <a:r>
              <a:rPr lang="fa-IR" sz="36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 تومورهای </a:t>
            </a:r>
            <a:r>
              <a:rPr lang="fa-IR" sz="3600" b="1" dirty="0">
                <a:ln w="12700">
                  <a:solidFill>
                    <a:schemeClr val="tx2">
                      <a:satMod val="155000"/>
                    </a:schemeClr>
                  </a:solidFill>
                  <a:prstDash val="solid"/>
                </a:ln>
                <a:solidFill>
                  <a:srgbClr val="FF99CC"/>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10-6 سانتی متری </a:t>
            </a:r>
            <a:r>
              <a:rPr lang="fa-IR" sz="36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،باید با سونوگرافی،</a:t>
            </a:r>
            <a:r>
              <a:rPr lang="en-US" sz="36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  </a:t>
            </a:r>
            <a:endParaRPr lang="fa-IR" sz="36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endParaRPr>
          </a:p>
          <a:p>
            <a:pPr algn="r" rtl="1">
              <a:buNone/>
            </a:pPr>
            <a:r>
              <a:rPr lang="en-US" sz="36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MRI</a:t>
            </a:r>
            <a:r>
              <a:rPr lang="fa-IR" sz="36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یا هر دو، به دقت از نظر احتمال بیماری نئوپلاستیک </a:t>
            </a:r>
          </a:p>
          <a:p>
            <a:pPr algn="r" rtl="1">
              <a:buFont typeface="Courier New" pitchFamily="49" charset="0"/>
              <a:buChar char="o"/>
            </a:pPr>
            <a:r>
              <a:rPr lang="fa-IR" sz="36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اگر نئوپلاسم باشد، (کیستها حاوی سپتوم، ندول، زواید پاپیلری یا اجزای توپر) رزکسیون اندیکاسیون پیدا می کند.</a:t>
            </a:r>
          </a:p>
          <a:p>
            <a:pPr>
              <a:buNone/>
            </a:pPr>
            <a:endParaRPr lang="fa-IR" sz="3600" dirty="0"/>
          </a:p>
          <a:p>
            <a:pPr>
              <a:buNone/>
            </a:pPr>
            <a:endParaRPr lang="fa-I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کیست تخمدان:</a:t>
            </a:r>
            <a:endParaRPr lang="fa-IR" sz="60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just" rtl="1"/>
            <a:r>
              <a:rPr lang="fa-IR" sz="36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در اوایل حاملگی، بزرگ شدگی تخمدان با قطر کمتر از 6 سانتی متر، معمولا از تشکیل جسم زرد ناشی می شود.</a:t>
            </a:r>
            <a:r>
              <a:rPr lang="fa-IR" sz="3600" dirty="0">
                <a:cs typeface="Nazanin" panose="00000400000000000000" pitchFamily="2" charset="-78"/>
              </a:rPr>
              <a:t> </a:t>
            </a:r>
          </a:p>
          <a:p>
            <a:pPr algn="just" rtl="1"/>
            <a:r>
              <a:rPr lang="fa-IR" sz="36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cs typeface="Nazanin" panose="00000400000000000000" pitchFamily="2" charset="-78"/>
              </a:rPr>
              <a:t>کیست های عملکردی جسم زرد معمولا تا هفتۀ 16 برطرف می شوند.</a:t>
            </a:r>
          </a:p>
          <a:p>
            <a:pPr algn="just" rtl="1"/>
            <a:r>
              <a:rPr lang="fa-IR" sz="36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اگر جسم زرد قبل از هفتۀ دهم حاملگی برداشته شود،250میلی گرم 17آلفاهیدروکسی پروژسترون هر هفته تا هفتۀ دهم تجویز می شود. یا از مدروکسی پروژسترون بصورت 20 میلی گرم 2 بار در روز نیز توصیه میشود.</a:t>
            </a:r>
            <a:endParaRPr lang="en-US" sz="36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lgn="just" rtl="1"/>
            <a:r>
              <a:rPr lang="fa-IR" sz="36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کیستهای 5 سانتی و کوچکتر باید به حال خود رها شوند و خود به خود برطرف می شوند.</a:t>
            </a:r>
          </a:p>
          <a:p>
            <a:pPr algn="just"/>
            <a:endParaRPr lang="fa-IR" sz="36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endParaRPr lang="en-US" sz="36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کیست تخمدان:</a:t>
            </a:r>
            <a:endParaRPr lang="fa-IR" sz="6600" dirty="0">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buFont typeface="Courier New" pitchFamily="49" charset="0"/>
              <a:buChar char="o"/>
            </a:pPr>
            <a:r>
              <a:rPr lang="fa-IR" sz="40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زمان مناسب جراحی </a:t>
            </a:r>
            <a:r>
              <a:rPr lang="fa-IR" sz="4000" b="1" dirty="0">
                <a:ln w="12700">
                  <a:solidFill>
                    <a:schemeClr val="tx2">
                      <a:satMod val="155000"/>
                    </a:schemeClr>
                  </a:solidFill>
                  <a:prstDash val="solid"/>
                </a:ln>
                <a:solidFill>
                  <a:srgbClr val="FF99CC"/>
                </a:solidFill>
                <a:effectLst>
                  <a:outerShdw blurRad="41275" dist="20320" dir="1800000" algn="tl" rotWithShape="0">
                    <a:srgbClr val="000000">
                      <a:alpha val="40000"/>
                    </a:srgbClr>
                  </a:outerShdw>
                </a:effectLst>
                <a:cs typeface="Nazanin" panose="00000400000000000000" pitchFamily="2" charset="-78"/>
              </a:rPr>
              <a:t>در هفته های 20-16</a:t>
            </a:r>
          </a:p>
          <a:p>
            <a:pPr algn="just" rtl="1">
              <a:buNone/>
            </a:pPr>
            <a:r>
              <a:rPr lang="fa-IR" sz="40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زیرابقای حاملگی به جسم زرد بستگی ندارد و احتمال سقط کمتر است.</a:t>
            </a:r>
          </a:p>
          <a:p>
            <a:pPr algn="r"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لیبر و زایمان : </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اگر کیست تخمدان باعث توقف در لیبر شود، زایمان به روش سزارین </a:t>
            </a:r>
          </a:p>
          <a:p>
            <a:pPr algn="r" rtl="1"/>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آسپیراسیون روش قابل قبولی برای رفع کیست نیست زیرا خطر بدخیمی حدود 2%  و بهتر است کیست کاملا برداشته شود.</a:t>
            </a:r>
            <a:endParaRPr lang="en-US"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prstTxWarp prst="textSlantUp">
              <a:avLst>
                <a:gd name="adj" fmla="val 27509"/>
              </a:avLst>
            </a:prstTxWarp>
            <a:normAutofit/>
          </a:bodyPr>
          <a:lstStyle/>
          <a:p>
            <a:pPr algn="ctr">
              <a:buNone/>
            </a:pPr>
            <a:r>
              <a:rPr lang="fa-IR" sz="1050" b="1" dirty="0">
                <a:ln w="12700">
                  <a:solidFill>
                    <a:srgbClr val="C00000"/>
                  </a:solidFill>
                  <a:prstDash val="solid"/>
                </a:ln>
                <a:solidFill>
                  <a:srgbClr val="FFC000"/>
                </a:solidFill>
                <a:effectLst>
                  <a:glow rad="101600">
                    <a:schemeClr val="accent2">
                      <a:satMod val="175000"/>
                      <a:alpha val="40000"/>
                    </a:schemeClr>
                  </a:glow>
                  <a:outerShdw blurRad="41275" dist="20320" dir="1800000" algn="tl" rotWithShape="0">
                    <a:srgbClr val="000000">
                      <a:alpha val="40000"/>
                    </a:srgbClr>
                  </a:outerShdw>
                </a:effectLst>
              </a:rPr>
              <a:t>اختلالات </a:t>
            </a:r>
            <a:r>
              <a:rPr lang="fa-IR" sz="1000" b="1" dirty="0">
                <a:ln w="12700">
                  <a:solidFill>
                    <a:srgbClr val="C00000"/>
                  </a:solidFill>
                  <a:prstDash val="solid"/>
                </a:ln>
                <a:solidFill>
                  <a:srgbClr val="FFC000"/>
                </a:solidFill>
                <a:effectLst>
                  <a:glow rad="101600">
                    <a:schemeClr val="accent2">
                      <a:satMod val="175000"/>
                      <a:alpha val="40000"/>
                    </a:schemeClr>
                  </a:glow>
                  <a:outerShdw blurRad="41275" dist="20320" dir="1800000" algn="tl" rotWithShape="0">
                    <a:srgbClr val="000000">
                      <a:alpha val="40000"/>
                    </a:srgbClr>
                  </a:outerShdw>
                </a:effectLst>
              </a:rPr>
              <a:t>اکتسابی</a:t>
            </a:r>
            <a:r>
              <a:rPr lang="fa-IR" sz="900" b="1" dirty="0">
                <a:ln w="12700">
                  <a:solidFill>
                    <a:srgbClr val="C00000"/>
                  </a:solidFill>
                  <a:prstDash val="solid"/>
                </a:ln>
                <a:solidFill>
                  <a:srgbClr val="FFC000"/>
                </a:solidFill>
                <a:effectLst>
                  <a:glow rad="101600">
                    <a:schemeClr val="accent2">
                      <a:satMod val="175000"/>
                      <a:alpha val="40000"/>
                    </a:schemeClr>
                  </a:glow>
                  <a:outerShdw blurRad="41275" dist="20320" dir="1800000" algn="tl" rotWithShape="0">
                    <a:srgbClr val="000000">
                      <a:alpha val="40000"/>
                    </a:srgbClr>
                  </a:outerShdw>
                </a:effectLst>
              </a:rPr>
              <a:t> رحم </a:t>
            </a:r>
            <a:endParaRPr lang="fa-IR" sz="1050" b="1" dirty="0">
              <a:ln w="12700">
                <a:solidFill>
                  <a:srgbClr val="C00000"/>
                </a:solidFill>
                <a:prstDash val="solid"/>
              </a:ln>
              <a:solidFill>
                <a:srgbClr val="FFC000"/>
              </a:solidFill>
              <a:effectLst>
                <a:glow rad="101600">
                  <a:schemeClr val="accent2">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96426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0178" name="Picture 2" descr="E:\مفاهیم مامایی 1 - خانم کمالی\scan\کمالی تصویر\r7_pelvicexam[1].jpg"/>
          <p:cNvPicPr>
            <a:picLocks noGrp="1" noChangeAspect="1" noChangeArrowheads="1"/>
          </p:cNvPicPr>
          <p:nvPr>
            <p:ph idx="1"/>
          </p:nvPr>
        </p:nvPicPr>
        <p:blipFill>
          <a:blip r:embed="rId2" cstate="print"/>
          <a:srcRect/>
          <a:stretch>
            <a:fillRect/>
          </a:stretch>
        </p:blipFill>
        <p:spPr bwMode="auto">
          <a:xfrm>
            <a:off x="0" y="0"/>
            <a:ext cx="3810000" cy="3571876"/>
          </a:xfrm>
          <a:prstGeom prst="rect">
            <a:avLst/>
          </a:prstGeom>
          <a:ln w="88900" cap="sq" cmpd="thickThin">
            <a:solidFill>
              <a:srgbClr val="FFC000"/>
            </a:solidFill>
            <a:prstDash val="solid"/>
            <a:miter lim="800000"/>
          </a:ln>
          <a:effectLst>
            <a:innerShdw blurRad="76200">
              <a:srgbClr val="000000"/>
            </a:innerShdw>
          </a:effectLst>
        </p:spPr>
      </p:pic>
      <p:pic>
        <p:nvPicPr>
          <p:cNvPr id="50179" name="Picture 3" descr="E:\مفاهیم مامایی 1 - خانم کمالی\scan\کمالی تصویر\1.bmp"/>
          <p:cNvPicPr>
            <a:picLocks noChangeAspect="1" noChangeArrowheads="1"/>
          </p:cNvPicPr>
          <p:nvPr/>
        </p:nvPicPr>
        <p:blipFill>
          <a:blip r:embed="rId3" cstate="print"/>
          <a:srcRect/>
          <a:stretch>
            <a:fillRect/>
          </a:stretch>
        </p:blipFill>
        <p:spPr bwMode="auto">
          <a:xfrm>
            <a:off x="3857620" y="0"/>
            <a:ext cx="5286380" cy="6858000"/>
          </a:xfrm>
          <a:prstGeom prst="rect">
            <a:avLst/>
          </a:prstGeom>
          <a:ln w="88900" cap="sq" cmpd="thickThin">
            <a:solidFill>
              <a:srgbClr val="FF99CC"/>
            </a:solidFill>
            <a:prstDash val="solid"/>
            <a:miter lim="800000"/>
          </a:ln>
          <a:effectLst>
            <a:innerShdw blurRad="76200">
              <a:srgbClr val="000000"/>
            </a:innerShdw>
          </a:effectLst>
        </p:spPr>
      </p:pic>
      <p:pic>
        <p:nvPicPr>
          <p:cNvPr id="50180" name="Picture 4" descr="E:\مفاهیم مامایی 1 - خانم کمالی\scan\کمالی تصویر\14521W[1].jpg"/>
          <p:cNvPicPr>
            <a:picLocks noChangeAspect="1" noChangeArrowheads="1"/>
          </p:cNvPicPr>
          <p:nvPr/>
        </p:nvPicPr>
        <p:blipFill>
          <a:blip r:embed="rId4" cstate="print"/>
          <a:srcRect/>
          <a:stretch>
            <a:fillRect/>
          </a:stretch>
        </p:blipFill>
        <p:spPr bwMode="auto">
          <a:xfrm>
            <a:off x="0" y="3590925"/>
            <a:ext cx="3810000" cy="3267075"/>
          </a:xfrm>
          <a:prstGeom prst="rect">
            <a:avLst/>
          </a:prstGeom>
          <a:ln w="88900" cap="sq" cmpd="thickThin">
            <a:solidFill>
              <a:srgbClr val="FF7C80"/>
            </a:solidFill>
            <a:prstDash val="solid"/>
            <a:miter lim="800000"/>
          </a:ln>
          <a:effectLst>
            <a:innerShdw blurRad="76200">
              <a:srgbClr val="000000"/>
            </a:innerShdw>
          </a:effectLst>
        </p:spPr>
      </p:pic>
    </p:spTree>
    <p:extLst>
      <p:ext uri="{BB962C8B-B14F-4D97-AF65-F5344CB8AC3E}">
        <p14:creationId xmlns:p14="http://schemas.microsoft.com/office/powerpoint/2010/main" val="1699092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0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r" rtl="1"/>
            <a:r>
              <a:rPr lang="fa-IR" sz="87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آنته فلکسیون:</a:t>
            </a:r>
          </a:p>
          <a:p>
            <a:pPr algn="r" rtl="1"/>
            <a:r>
              <a:rPr lang="fa-IR" sz="8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درجاتی ازآنته فلکسیون به طورشایع در اوایل حاملگی فاقداهمیت هستند.</a:t>
            </a:r>
          </a:p>
          <a:p>
            <a:pPr algn="r" rtl="1"/>
            <a:r>
              <a:rPr lang="fa-IR" sz="8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در ماههای بعدی، بویژه هنگامی که دیوارۀ شکم بسیار شل است، رحم ممکن است به طرف جلو بیفتد.</a:t>
            </a:r>
          </a:p>
          <a:p>
            <a:pPr algn="r" rtl="1"/>
            <a:r>
              <a:rPr lang="fa-IR" sz="7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 </a:t>
            </a:r>
            <a:r>
              <a:rPr lang="fa-IR" sz="8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آنته فلکسیون چشمگیرِ رحمِ حاملۀ بزرگ، معمولا با دیاستاز عضلات رکتوس و شکم آویزان همراه است.</a:t>
            </a:r>
            <a:endParaRPr lang="fa-IR" sz="7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endParaRPr>
          </a:p>
          <a:p>
            <a:endParaRPr lang="en-US" sz="5400" dirty="0">
              <a:cs typeface="Nazanin" panose="00000400000000000000" pitchFamily="2" charset="-78"/>
            </a:endParaRPr>
          </a:p>
        </p:txBody>
      </p:sp>
    </p:spTree>
    <p:extLst>
      <p:ext uri="{BB962C8B-B14F-4D97-AF65-F5344CB8AC3E}">
        <p14:creationId xmlns:p14="http://schemas.microsoft.com/office/powerpoint/2010/main" val="104808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sz="5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تخریب دستگاه تناسلی:</a:t>
            </a:r>
            <a:endParaRPr lang="fa-IR" sz="54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en-US" sz="32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a:t>
            </a:r>
          </a:p>
          <a:p>
            <a:pPr algn="r" rtl="1"/>
            <a:r>
              <a:rPr lang="fa-IR" sz="32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اقدام دیگر:با قرار دادن انگشت های اشاره و میانی در بین سر جنین (در مرحلۀ </a:t>
            </a:r>
            <a:r>
              <a:rPr lang="en-US" sz="32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crowning</a:t>
            </a:r>
            <a:r>
              <a:rPr lang="fa-IR" sz="32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)و بافت اسکار، در بین این انگشتان برش بدهیم .</a:t>
            </a:r>
          </a:p>
          <a:p>
            <a:pPr algn="r" rtl="1"/>
            <a:r>
              <a:rPr lang="en-US" sz="3200" b="1" dirty="0" err="1">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deinfibulation</a:t>
            </a:r>
            <a:r>
              <a:rPr lang="fa-IR" sz="32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در هنگام زایمان می تواندزایمان واژینال موفقیت آمیز را بدون عوارض عمده امکان پذیر سازد.</a:t>
            </a:r>
            <a:endParaRPr lang="en-US" sz="32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lgn="r" rtl="1">
              <a:buNone/>
            </a:pPr>
            <a:endParaRPr lang="fa-IR" sz="32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8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80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buNone/>
            </a:pPr>
            <a:r>
              <a:rPr lang="fa-IR" sz="5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اهمیت زایمانی:</a:t>
            </a:r>
          </a:p>
          <a:p>
            <a:pPr algn="r" rtl="1">
              <a:buNone/>
            </a:pPr>
            <a:r>
              <a:rPr lang="fa-IR" sz="5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cs typeface="Nazanin" panose="00000400000000000000" pitchFamily="2" charset="-78"/>
              </a:rPr>
              <a:t>وضعیت غیر طبیعی رحم گاهی اوقات از انتقال صحیح انقباضات جلوگیری می کند ؛ از طریق اصلاح  وضعیت با استفاده از </a:t>
            </a:r>
            <a:r>
              <a:rPr lang="en-US" sz="5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cs typeface="Nazanin" panose="00000400000000000000" pitchFamily="2" charset="-78"/>
              </a:rPr>
              <a:t>binder</a:t>
            </a:r>
            <a:r>
              <a:rPr lang="fa-IR" sz="5400" b="1" dirty="0">
                <a:ln w="12700">
                  <a:solidFill>
                    <a:schemeClr val="tx2">
                      <a:satMod val="155000"/>
                    </a:schemeClr>
                  </a:solidFill>
                  <a:prstDash val="solid"/>
                </a:ln>
                <a:solidFill>
                  <a:srgbClr val="F25E73"/>
                </a:solidFill>
                <a:effectLst>
                  <a:outerShdw blurRad="41275" dist="20320" dir="1800000" algn="tl" rotWithShape="0">
                    <a:srgbClr val="000000">
                      <a:alpha val="40000"/>
                    </a:srgbClr>
                  </a:outerShdw>
                </a:effectLst>
                <a:cs typeface="Nazanin" panose="00000400000000000000" pitchFamily="2" charset="-78"/>
              </a:rPr>
              <a:t>شکمی ، می توان بر این مشکل فایق آمد.</a:t>
            </a:r>
          </a:p>
        </p:txBody>
      </p:sp>
    </p:spTree>
    <p:extLst>
      <p:ext uri="{BB962C8B-B14F-4D97-AF65-F5344CB8AC3E}">
        <p14:creationId xmlns:p14="http://schemas.microsoft.com/office/powerpoint/2010/main" val="363779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5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54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buNone/>
            </a:pPr>
            <a:r>
              <a:rPr lang="fa-IR" sz="54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cs typeface="Nazanin" panose="00000400000000000000" pitchFamily="2" charset="-78"/>
              </a:rPr>
              <a:t>رحم رتروورسه:</a:t>
            </a:r>
            <a:endParaRPr lang="en-US" sz="54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cs typeface="Nazanin" panose="00000400000000000000" pitchFamily="2" charset="-78"/>
            </a:endParaRPr>
          </a:p>
          <a:p>
            <a:pPr algn="r" rtl="1">
              <a:buNone/>
            </a:pPr>
            <a:r>
              <a:rPr lang="fa-IR" sz="39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هرگاه زاویۀ بین محورطولی </a:t>
            </a:r>
          </a:p>
          <a:p>
            <a:pPr algn="r" rtl="1">
              <a:buNone/>
            </a:pPr>
            <a:r>
              <a:rPr lang="fa-IR" sz="39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رحم و محور واژن بیشتر از</a:t>
            </a:r>
          </a:p>
          <a:p>
            <a:pPr algn="r" rtl="1">
              <a:buNone/>
            </a:pPr>
            <a:r>
              <a:rPr lang="fa-IR" sz="39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180 درجه با شد به آن رحم رتروورسه گویند </a:t>
            </a:r>
          </a:p>
          <a:p>
            <a:pPr algn="r" rtl="1">
              <a:buNone/>
            </a:pPr>
            <a:r>
              <a:rPr lang="fa-IR" sz="39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در اکثر موارد مشکلی در حاملگی ایجاد نمی کند و هنگامیکه رحم از لگن بیرون می آید این مشکل به طور خود به خود با پیشرفت حاملگی برطرف می شود </a:t>
            </a:r>
          </a:p>
        </p:txBody>
      </p:sp>
      <p:pic>
        <p:nvPicPr>
          <p:cNvPr id="52226" name="Picture 2" descr="E:\مفاهیم مامایی 1 - خانم کمالی\scan\کمالی تصویر\14521W[1].jpg"/>
          <p:cNvPicPr>
            <a:picLocks noChangeAspect="1" noChangeArrowheads="1"/>
          </p:cNvPicPr>
          <p:nvPr/>
        </p:nvPicPr>
        <p:blipFill>
          <a:blip r:embed="rId2" cstate="print"/>
          <a:srcRect/>
          <a:stretch>
            <a:fillRect/>
          </a:stretch>
        </p:blipFill>
        <p:spPr bwMode="auto">
          <a:xfrm>
            <a:off x="107504" y="0"/>
            <a:ext cx="3571868" cy="3428999"/>
          </a:xfrm>
          <a:prstGeom prst="rect">
            <a:avLst/>
          </a:prstGeom>
          <a:noFill/>
        </p:spPr>
      </p:pic>
    </p:spTree>
    <p:extLst>
      <p:ext uri="{BB962C8B-B14F-4D97-AF65-F5344CB8AC3E}">
        <p14:creationId xmlns:p14="http://schemas.microsoft.com/office/powerpoint/2010/main" val="3169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6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a:buNone/>
            </a:pPr>
            <a:r>
              <a:rPr lang="fa-IR" sz="54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rPr>
              <a:t>رحم رتروورسه:</a:t>
            </a:r>
            <a:endParaRPr lang="en-US" sz="5400" b="1" dirty="0">
              <a:ln w="18000">
                <a:solidFill>
                  <a:schemeClr val="accent2">
                    <a:satMod val="140000"/>
                  </a:schemeClr>
                </a:solidFill>
                <a:prstDash val="solid"/>
                <a:miter lim="800000"/>
              </a:ln>
              <a:solidFill>
                <a:srgbClr val="FF7C80"/>
              </a:solidFill>
              <a:effectLst>
                <a:outerShdw blurRad="25500" dist="23000" dir="7020000" algn="tl">
                  <a:srgbClr val="000000">
                    <a:alpha val="50000"/>
                  </a:srgbClr>
                </a:outerShdw>
              </a:effectLst>
            </a:endParaRPr>
          </a:p>
        </p:txBody>
      </p:sp>
      <p:pic>
        <p:nvPicPr>
          <p:cNvPr id="53250" name="Picture 2" descr="E:\مفاهیم مامایی 1 - خانم کمالی\scan\39-1.jpg"/>
          <p:cNvPicPr>
            <a:picLocks noChangeAspect="1" noChangeArrowheads="1"/>
          </p:cNvPicPr>
          <p:nvPr/>
        </p:nvPicPr>
        <p:blipFill>
          <a:blip r:embed="rId2" cstate="print"/>
          <a:srcRect/>
          <a:stretch>
            <a:fillRect/>
          </a:stretch>
        </p:blipFill>
        <p:spPr bwMode="auto">
          <a:xfrm>
            <a:off x="0" y="1857364"/>
            <a:ext cx="9144000" cy="5000636"/>
          </a:xfrm>
          <a:prstGeom prst="rect">
            <a:avLst/>
          </a:prstGeom>
          <a:ln w="38100" cap="sq">
            <a:solidFill>
              <a:srgbClr val="33CCF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39411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600" dirty="0"/>
          </a:p>
        </p:txBody>
      </p:sp>
      <p:sp>
        <p:nvSpPr>
          <p:cNvPr id="3" name="Content Placeholder 2"/>
          <p:cNvSpPr>
            <a:spLocks noGrp="1"/>
          </p:cNvSpPr>
          <p:nvPr>
            <p:ph idx="1"/>
          </p:nvPr>
        </p:nvSpPr>
        <p:spPr>
          <a:xfrm>
            <a:off x="0" y="1142984"/>
            <a:ext cx="9144000" cy="5715016"/>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رحم دچاراختناق(</a:t>
            </a:r>
            <a:r>
              <a:rPr lang="en-US"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incarceration </a:t>
            </a:r>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a:t>
            </a:r>
            <a:endParaRPr lang="en-US"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r>
              <a:rPr lang="fa-IR" sz="44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cs typeface="Nazanin" panose="00000400000000000000" pitchFamily="2" charset="-78"/>
              </a:rPr>
              <a:t>وقتی رحم حامله دریک پوزیشن رتروفلکسه و رتروورسه قرار دارد و نمی تواند از حفرۀ لگن بیرون بیاید به آن رحم دچار اختناق گویندکه</a:t>
            </a:r>
            <a:endParaRPr lang="en-US" sz="44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cs typeface="Nazanin" panose="00000400000000000000" pitchFamily="2" charset="-78"/>
            </a:endParaRPr>
          </a:p>
          <a:p>
            <a:pPr algn="r" rtl="1"/>
            <a:r>
              <a:rPr lang="en-US" sz="44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cs typeface="Nazanin" panose="00000400000000000000" pitchFamily="2" charset="-78"/>
              </a:rPr>
              <a:t> </a:t>
            </a:r>
            <a:r>
              <a:rPr lang="fa-IR" sz="44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cs typeface="Nazanin" panose="00000400000000000000" pitchFamily="2" charset="-78"/>
              </a:rPr>
              <a:t>در فرورفتگی ساکروم به دام می افتد.</a:t>
            </a:r>
          </a:p>
        </p:txBody>
      </p:sp>
    </p:spTree>
    <p:extLst>
      <p:ext uri="{BB962C8B-B14F-4D97-AF65-F5344CB8AC3E}">
        <p14:creationId xmlns:p14="http://schemas.microsoft.com/office/powerpoint/2010/main" val="120536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6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اتیولوژی:</a:t>
            </a:r>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فاکتورهای مساعد کننده هنوز شناخته نشده</a:t>
            </a:r>
          </a:p>
          <a:p>
            <a:pPr algn="r" rtl="1"/>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وجود فیبروئیدها در دیوارۀ رحم و یا چسبندگی رحم در ایجاد اختناق رحم دخالت </a:t>
            </a:r>
          </a:p>
        </p:txBody>
      </p:sp>
    </p:spTree>
    <p:extLst>
      <p:ext uri="{BB962C8B-B14F-4D97-AF65-F5344CB8AC3E}">
        <p14:creationId xmlns:p14="http://schemas.microsoft.com/office/powerpoint/2010/main" val="21338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5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54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buNone/>
            </a:pP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نکته :</a:t>
            </a:r>
          </a:p>
          <a:p>
            <a:pPr algn="r" rtl="1">
              <a:buNone/>
            </a:pP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درپوزیشن رتروورسه ثابت،</a:t>
            </a:r>
          </a:p>
          <a:p>
            <a:pPr algn="r" rtl="1">
              <a:buNone/>
            </a:pP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سرویکس و واژن به طرف </a:t>
            </a:r>
          </a:p>
          <a:p>
            <a:pPr algn="r" rtl="1">
              <a:buNone/>
            </a:pP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جلو و بالا کشیده میشود به </a:t>
            </a:r>
          </a:p>
          <a:p>
            <a:pPr algn="r" rtl="1">
              <a:buNone/>
            </a:pP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طوریکه به اورترا فشار می آورد.</a:t>
            </a:r>
          </a:p>
          <a:p>
            <a:pPr algn="r" rtl="1">
              <a:buNone/>
            </a:pPr>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علایم اختناق رحم: </a:t>
            </a:r>
          </a:p>
          <a:p>
            <a:pPr algn="r" rtl="1">
              <a:buNone/>
            </a:pPr>
            <a:r>
              <a:rPr lang="fa-IR" sz="5400" b="1" dirty="0">
                <a:ln w="12700">
                  <a:solidFill>
                    <a:schemeClr val="tx2">
                      <a:satMod val="155000"/>
                    </a:schemeClr>
                  </a:solidFill>
                  <a:prstDash val="solid"/>
                </a:ln>
                <a:solidFill>
                  <a:srgbClr val="00B0F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ناراحتی شکمی ، ناتوانی در دفع طبیعی ادرار و</a:t>
            </a:r>
          </a:p>
          <a:p>
            <a:pPr algn="r" rtl="1">
              <a:buNone/>
            </a:pPr>
            <a:r>
              <a:rPr lang="fa-IR" sz="5400" b="1" dirty="0">
                <a:ln w="12700">
                  <a:solidFill>
                    <a:schemeClr val="tx2">
                      <a:satMod val="155000"/>
                    </a:schemeClr>
                  </a:solidFill>
                  <a:prstDash val="solid"/>
                </a:ln>
                <a:solidFill>
                  <a:srgbClr val="00B0F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احتباس حاد ادراری(</a:t>
            </a:r>
            <a:r>
              <a:rPr lang="en-US" sz="5400" b="1" dirty="0">
                <a:ln w="12700">
                  <a:solidFill>
                    <a:schemeClr val="tx2">
                      <a:satMod val="155000"/>
                    </a:schemeClr>
                  </a:solidFill>
                  <a:prstDash val="solid"/>
                </a:ln>
                <a:solidFill>
                  <a:srgbClr val="00B0F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(Acute urinary retention</a:t>
            </a:r>
            <a:endParaRPr lang="fa-IR" sz="5400" b="1" dirty="0">
              <a:ln w="12700">
                <a:solidFill>
                  <a:schemeClr val="tx2">
                    <a:satMod val="155000"/>
                  </a:schemeClr>
                </a:solidFill>
                <a:prstDash val="solid"/>
              </a:ln>
              <a:solidFill>
                <a:srgbClr val="00B0F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endParaRPr>
          </a:p>
          <a:p>
            <a:pPr algn="r" rtl="1">
              <a:buNone/>
            </a:pP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می باشد،که خودرابه صورت </a:t>
            </a:r>
            <a:r>
              <a:rPr lang="fa-IR" sz="5400" b="1" dirty="0">
                <a:ln w="12700">
                  <a:solidFill>
                    <a:schemeClr val="tx2">
                      <a:satMod val="155000"/>
                    </a:schemeClr>
                  </a:solidFill>
                  <a:prstDash val="solid"/>
                </a:ln>
                <a:solidFill>
                  <a:srgbClr val="00B0F0"/>
                </a:solidFill>
                <a:effectLst>
                  <a:glow rad="101600">
                    <a:schemeClr val="accent3">
                      <a:satMod val="175000"/>
                      <a:alpha val="40000"/>
                    </a:schemeClr>
                  </a:glow>
                  <a:outerShdw blurRad="41275" dist="20320" dir="1800000" algn="tl" rotWithShape="0">
                    <a:srgbClr val="000000">
                      <a:alpha val="40000"/>
                    </a:srgbClr>
                  </a:outerShdw>
                </a:effectLst>
                <a:cs typeface="Nazanin" panose="00000400000000000000" pitchFamily="2" charset="-78"/>
              </a:rPr>
              <a:t>فرکوئنسی وبی اختیاری </a:t>
            </a:r>
          </a:p>
          <a:p>
            <a:pPr algn="r" rtl="1">
              <a:buNone/>
            </a:pPr>
            <a:r>
              <a:rPr lang="fa-IR"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Nazanin" panose="00000400000000000000" pitchFamily="2" charset="-78"/>
              </a:rPr>
              <a:t>نشان می دهد. </a:t>
            </a:r>
          </a:p>
        </p:txBody>
      </p:sp>
      <p:pic>
        <p:nvPicPr>
          <p:cNvPr id="53250" name="Picture 2" descr="E:\مفاهیم مامایی 1 - خانم کمالی\scan\کمالی تصویر\14521W[1].jpg"/>
          <p:cNvPicPr>
            <a:picLocks noChangeAspect="1" noChangeArrowheads="1"/>
          </p:cNvPicPr>
          <p:nvPr/>
        </p:nvPicPr>
        <p:blipFill>
          <a:blip r:embed="rId2" cstate="print"/>
          <a:srcRect/>
          <a:stretch>
            <a:fillRect/>
          </a:stretch>
        </p:blipFill>
        <p:spPr bwMode="auto">
          <a:xfrm>
            <a:off x="0" y="285728"/>
            <a:ext cx="3643306" cy="4000528"/>
          </a:xfrm>
          <a:prstGeom prst="rect">
            <a:avLst/>
          </a:prstGeom>
          <a:ln w="88900" cap="sq" cmpd="thickThin">
            <a:solidFill>
              <a:srgbClr val="FFC000"/>
            </a:solidFill>
            <a:prstDash val="solid"/>
            <a:miter lim="800000"/>
          </a:ln>
          <a:effectLst>
            <a:innerShdw blurRad="76200">
              <a:srgbClr val="000000"/>
            </a:innerShdw>
          </a:effectLst>
        </p:spPr>
      </p:pic>
    </p:spTree>
    <p:extLst>
      <p:ext uri="{BB962C8B-B14F-4D97-AF65-F5344CB8AC3E}">
        <p14:creationId xmlns:p14="http://schemas.microsoft.com/office/powerpoint/2010/main" val="311237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8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8000" dirty="0"/>
          </a:p>
        </p:txBody>
      </p:sp>
      <p:sp>
        <p:nvSpPr>
          <p:cNvPr id="3" name="Content Placeholder 2"/>
          <p:cNvSpPr>
            <a:spLocks noGrp="1"/>
          </p:cNvSpPr>
          <p:nvPr>
            <p:ph idx="1"/>
          </p:nvPr>
        </p:nvSpPr>
        <p:spPr>
          <a:xfrm>
            <a:off x="0" y="1214422"/>
            <a:ext cx="9144000" cy="5643578"/>
          </a:xfrm>
          <a:gradFill flip="none" rotWithShape="1">
            <a:gsLst>
              <a:gs pos="0">
                <a:schemeClr val="accent2">
                  <a:lumMod val="40000"/>
                  <a:lumOff val="60000"/>
                </a:schemeClr>
              </a:gs>
              <a:gs pos="64999">
                <a:srgbClr val="F0EBD5"/>
              </a:gs>
              <a:gs pos="100000">
                <a:srgbClr val="D1C39F"/>
              </a:gs>
            </a:gsLst>
            <a:lin ang="13500000" scaled="1"/>
            <a:tileRect/>
          </a:gradFill>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r" rtl="1"/>
            <a:r>
              <a:rPr lang="fa-IR" sz="57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خطرات اختناق رحم : </a:t>
            </a:r>
            <a:endParaRPr lang="en-US" sz="57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just" rtl="1"/>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آسیب  نوروماسکولار به مثانه</a:t>
            </a:r>
          </a:p>
          <a:p>
            <a:pPr algn="just" rtl="1"/>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انسداد حالب و هیدرونفروز به همراه آسیب و عفونت کلیوی</a:t>
            </a:r>
          </a:p>
          <a:p>
            <a:pPr algn="just" rtl="1"/>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نکروز ارگانهای مجاور رحم</a:t>
            </a:r>
          </a:p>
          <a:p>
            <a:pPr algn="just" rtl="1"/>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پارگی رحم </a:t>
            </a:r>
          </a:p>
          <a:p>
            <a:pPr algn="just" rtl="1"/>
            <a:r>
              <a:rPr lang="fa-IR"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پرزانتاسیون غیر طبیعی جنین</a:t>
            </a:r>
            <a:endParaRPr lang="en-US"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endParaRPr>
          </a:p>
        </p:txBody>
      </p:sp>
    </p:spTree>
    <p:extLst>
      <p:ext uri="{BB962C8B-B14F-4D97-AF65-F5344CB8AC3E}">
        <p14:creationId xmlns:p14="http://schemas.microsoft.com/office/powerpoint/2010/main" val="36603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اختناق رحم:</a:t>
            </a:r>
            <a:endParaRPr lang="fa-IR" sz="60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r>
              <a:rPr lang="fa-IR" sz="60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cs typeface="Nazanin" panose="00000400000000000000" pitchFamily="2" charset="-78"/>
              </a:rPr>
              <a:t>درمان:</a:t>
            </a:r>
            <a:endParaRPr lang="en-US" sz="6000" b="1" dirty="0">
              <a:ln w="12700">
                <a:solidFill>
                  <a:schemeClr val="tx2">
                    <a:satMod val="155000"/>
                  </a:schemeClr>
                </a:solidFill>
                <a:prstDash val="solid"/>
              </a:ln>
              <a:solidFill>
                <a:srgbClr val="33CCFF"/>
              </a:solidFill>
              <a:effectLst>
                <a:outerShdw blurRad="41275" dist="20320" dir="1800000" algn="tl" rotWithShape="0">
                  <a:srgbClr val="000000">
                    <a:alpha val="40000"/>
                  </a:srgbClr>
                </a:outerShdw>
              </a:effectLst>
              <a:cs typeface="Nazanin" panose="00000400000000000000" pitchFamily="2" charset="-78"/>
            </a:endParaRPr>
          </a:p>
          <a:p>
            <a:pPr algn="just" rtl="1"/>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اصلاح وضعیت رحم و کاتتریزاسیون جهت تسکین و </a:t>
            </a:r>
            <a:endParaRPr lang="en-US"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endParaRPr>
          </a:p>
          <a:p>
            <a:pPr algn="just" rtl="1"/>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اصلاحِ احتباس ادراری  توصیه می شود، تا مثانه همیشه</a:t>
            </a:r>
          </a:p>
          <a:p>
            <a:pPr algn="just" rtl="1"/>
            <a:r>
              <a:rPr lang="fa-IR"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cs typeface="Nazanin" panose="00000400000000000000" pitchFamily="2" charset="-78"/>
              </a:rPr>
              <a:t> خالی باشد  و به رحم اجازۀ صعود به طرف بالا را بدهد.</a:t>
            </a:r>
          </a:p>
        </p:txBody>
      </p:sp>
    </p:spTree>
    <p:extLst>
      <p:ext uri="{BB962C8B-B14F-4D97-AF65-F5344CB8AC3E}">
        <p14:creationId xmlns:p14="http://schemas.microsoft.com/office/powerpoint/2010/main" val="383598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2" end="2"/>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8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8000" dirty="0"/>
          </a:p>
        </p:txBody>
      </p:sp>
      <p:sp>
        <p:nvSpPr>
          <p:cNvPr id="3" name="Content Placeholder 2"/>
          <p:cNvSpPr>
            <a:spLocks noGrp="1"/>
          </p:cNvSpPr>
          <p:nvPr>
            <p:ph idx="1"/>
          </p:nvPr>
        </p:nvSpPr>
        <p:spPr>
          <a:xfrm>
            <a:off x="0" y="1214422"/>
            <a:ext cx="8532440" cy="5643578"/>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algn="r" rtl="1">
              <a:buNone/>
            </a:pPr>
            <a:r>
              <a:rPr lang="fa-IR" sz="87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درمان: </a:t>
            </a: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پس ازکاتتریزاسیون مثانه، می توان</a:t>
            </a:r>
          </a:p>
          <a:p>
            <a:pPr algn="r" rtl="1">
              <a:buNone/>
            </a:pP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در وضعیت زانو- سینه رحم را </a:t>
            </a:r>
          </a:p>
          <a:p>
            <a:pPr algn="r" rtl="1">
              <a:buNone/>
            </a:pP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به خارج از لگن هدایت کرد.</a:t>
            </a:r>
          </a:p>
          <a:p>
            <a:pPr algn="r" rtl="1">
              <a:buNone/>
            </a:pP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 گهگاه، آنالژزی نخاعی یا بی هوشی عمومی ضرورت پیدا می کند. </a:t>
            </a:r>
          </a:p>
          <a:p>
            <a:pPr algn="r" rtl="1">
              <a:buNone/>
            </a:pP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پس از اصلاح وضعیت رحم ،یک کاتتر ثابت در محل </a:t>
            </a:r>
          </a:p>
          <a:p>
            <a:pPr algn="r" rtl="1">
              <a:buNone/>
            </a:pP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قرارداده می شود تا تون مثانه به حالت عادی برگردد.</a:t>
            </a:r>
          </a:p>
          <a:p>
            <a:pPr algn="r" rtl="1">
              <a:buNone/>
            </a:pP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 </a:t>
            </a:r>
          </a:p>
          <a:p>
            <a:pPr algn="r" rtl="1">
              <a:buNone/>
            </a:pP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قرار دادن "پساری" نرم به مدت چند هفته ،معمولا از </a:t>
            </a:r>
          </a:p>
          <a:p>
            <a:pPr algn="r" rtl="1">
              <a:buNone/>
            </a:pP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اختناق مجدد(</a:t>
            </a:r>
            <a:r>
              <a:rPr lang="en-US" sz="7300" b="1" dirty="0" err="1">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reincarceration</a:t>
            </a:r>
            <a:r>
              <a:rPr lang="en-US"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 </a:t>
            </a:r>
            <a:r>
              <a:rPr lang="fa-IR" sz="7300" b="1" dirty="0">
                <a:ln w="12700">
                  <a:solidFill>
                    <a:schemeClr val="tx2">
                      <a:satMod val="155000"/>
                    </a:schemeClr>
                  </a:solidFill>
                  <a:prstDash val="solid"/>
                </a:ln>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path path="circle">
                    <a:fillToRect r="100000" b="100000"/>
                  </a:path>
                  <a:tileRect l="-100000" t="-100000"/>
                </a:gradFill>
                <a:effectLst>
                  <a:outerShdw blurRad="41275" dist="20320" dir="1800000" algn="tl" rotWithShape="0">
                    <a:srgbClr val="000000">
                      <a:alpha val="40000"/>
                    </a:srgbClr>
                  </a:outerShdw>
                </a:effectLst>
                <a:cs typeface="Nazanin" panose="00000400000000000000" pitchFamily="2" charset="-78"/>
              </a:rPr>
              <a:t>)جلوگیری می کند.</a:t>
            </a:r>
          </a:p>
          <a:p>
            <a:pPr>
              <a:buNone/>
            </a:pPr>
            <a:endParaRPr lang="fa-IR"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75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ox(in)">
                                      <p:cBhvr>
                                        <p:cTn id="27" dur="500"/>
                                        <p:tgtEl>
                                          <p:spTgt spid="3">
                                            <p:txEl>
                                              <p:pRg st="7" end="7"/>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ox(i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8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80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Autofit/>
          </a:bodyPr>
          <a:lstStyle/>
          <a:p>
            <a:pPr algn="r" rtl="1">
              <a:buNone/>
            </a:pPr>
            <a:r>
              <a:rPr lang="fa-IR"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درمان آنتی بیوتیکی فقط در صورت وجودعفونت ادراری توصیه </a:t>
            </a:r>
          </a:p>
          <a:p>
            <a:pPr algn="r" rtl="1">
              <a:buNone/>
            </a:pPr>
            <a:r>
              <a:rPr lang="fa-IR"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بیمار راتشویق کنیم که دروضعیت </a:t>
            </a:r>
            <a:r>
              <a:rPr lang="en-US"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Prone</a:t>
            </a:r>
            <a:r>
              <a:rPr lang="fa-IR"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(دمر) </a:t>
            </a:r>
          </a:p>
          <a:p>
            <a:pPr algn="r" rtl="1">
              <a:buNone/>
            </a:pPr>
            <a:r>
              <a:rPr lang="fa-IR"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بخوابد و مثانه اش را مرتب تخلیه کند،</a:t>
            </a:r>
            <a:r>
              <a:rPr lang="en-US"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 </a:t>
            </a:r>
            <a:r>
              <a:rPr lang="fa-IR"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اگر قادر نباشد برای بیماریک سوند به مدت 48 ساعت فیکس قرار دهیم وپس از آن با سونوگرافی چک کنیم.</a:t>
            </a:r>
            <a:endParaRPr lang="fa-IR" sz="4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endParaRPr>
          </a:p>
        </p:txBody>
      </p:sp>
    </p:spTree>
    <p:extLst>
      <p:ext uri="{BB962C8B-B14F-4D97-AF65-F5344CB8AC3E}">
        <p14:creationId xmlns:p14="http://schemas.microsoft.com/office/powerpoint/2010/main" val="81587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اختلالات مادرزادی واژن:</a:t>
            </a:r>
            <a:endParaRPr lang="en-US" sz="6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endParaRPr>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8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اختلالات تکاملی واژن منفرد و طبیعی</a:t>
            </a:r>
            <a:endParaRPr lang="en-US" sz="48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lgn="r" rtl="1"/>
            <a:r>
              <a:rPr lang="fa-IR" sz="48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1-آترزی: </a:t>
            </a:r>
            <a:r>
              <a:rPr lang="fa-IR" sz="48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کامل یا ناکامل (نسبی) </a:t>
            </a:r>
          </a:p>
          <a:p>
            <a:pPr algn="r" rtl="1"/>
            <a:endParaRPr lang="fa-IR" sz="48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lgn="r" rtl="1"/>
            <a:r>
              <a:rPr lang="fa-IR" sz="48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آژنزی واژن معمولا ازسندرم راکی تانسکی-  کاستر– هاوزر و یا از سندرم عدم حساسیت به آندروژن یا </a:t>
            </a:r>
            <a:r>
              <a:rPr lang="en-US" sz="48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feminization testicular</a:t>
            </a:r>
            <a:endParaRPr lang="fa-IR" sz="72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6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Autofit/>
          </a:bodyPr>
          <a:lstStyle/>
          <a:p>
            <a:pPr algn="r" rtl="1"/>
            <a:r>
              <a:rPr lang="fa-IR" sz="48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پرولاپس رحم :</a:t>
            </a:r>
            <a:endParaRPr lang="en-US" sz="48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r>
              <a:rPr lang="fa-IR" sz="4400" b="1" dirty="0">
                <a:solidFill>
                  <a:srgbClr val="0070C0"/>
                </a:solidFill>
                <a:cs typeface="Nazanin" panose="00000400000000000000" pitchFamily="2" charset="-78"/>
              </a:rPr>
              <a:t>سرویکس وگهگاه بخشی از جسم رحم،</a:t>
            </a:r>
            <a:r>
              <a:rPr lang="en-US" sz="4400" b="1" dirty="0">
                <a:solidFill>
                  <a:srgbClr val="0070C0"/>
                </a:solidFill>
                <a:cs typeface="Nazanin" panose="00000400000000000000" pitchFamily="2" charset="-78"/>
              </a:rPr>
              <a:t> </a:t>
            </a:r>
            <a:r>
              <a:rPr lang="fa-IR" sz="4400" b="1" dirty="0">
                <a:solidFill>
                  <a:srgbClr val="0070C0"/>
                </a:solidFill>
                <a:cs typeface="Nazanin" panose="00000400000000000000" pitchFamily="2" charset="-78"/>
              </a:rPr>
              <a:t>ممکن </a:t>
            </a:r>
          </a:p>
          <a:p>
            <a:pPr algn="r" rtl="1">
              <a:buNone/>
            </a:pPr>
            <a:r>
              <a:rPr lang="fa-IR" sz="4400" b="1" dirty="0">
                <a:solidFill>
                  <a:srgbClr val="0070C0"/>
                </a:solidFill>
                <a:cs typeface="Nazanin" panose="00000400000000000000" pitchFamily="2" charset="-78"/>
              </a:rPr>
              <a:t>است به درجات متغیری در اوایل حاملگی از ولو </a:t>
            </a:r>
          </a:p>
          <a:p>
            <a:pPr algn="r" rtl="1">
              <a:buNone/>
            </a:pPr>
            <a:r>
              <a:rPr lang="fa-IR" sz="4400" b="1" dirty="0">
                <a:solidFill>
                  <a:srgbClr val="0070C0"/>
                </a:solidFill>
                <a:cs typeface="Nazanin" panose="00000400000000000000" pitchFamily="2" charset="-78"/>
              </a:rPr>
              <a:t>به خارج برآمده شود.</a:t>
            </a:r>
          </a:p>
          <a:p>
            <a:pPr algn="r" rtl="1"/>
            <a:r>
              <a:rPr lang="fa-IR" sz="4400" b="1" dirty="0">
                <a:solidFill>
                  <a:srgbClr val="0070C0"/>
                </a:solidFill>
                <a:cs typeface="Nazanin" panose="00000400000000000000" pitchFamily="2" charset="-78"/>
              </a:rPr>
              <a:t>با افزایش رشد، ممکن است رحم به قسمتهای </a:t>
            </a:r>
          </a:p>
          <a:p>
            <a:pPr algn="r" rtl="1">
              <a:buNone/>
            </a:pPr>
            <a:r>
              <a:rPr lang="fa-IR" sz="4400" b="1" dirty="0">
                <a:solidFill>
                  <a:srgbClr val="0070C0"/>
                </a:solidFill>
                <a:cs typeface="Nazanin" panose="00000400000000000000" pitchFamily="2" charset="-78"/>
              </a:rPr>
              <a:t>بالاتر لگن صعود کند و سرویکس را با خود بالا </a:t>
            </a:r>
          </a:p>
          <a:p>
            <a:pPr algn="r" rtl="1">
              <a:buNone/>
            </a:pPr>
            <a:r>
              <a:rPr lang="fa-IR" sz="4400" b="1" dirty="0">
                <a:solidFill>
                  <a:srgbClr val="0070C0"/>
                </a:solidFill>
                <a:cs typeface="Nazanin" panose="00000400000000000000" pitchFamily="2" charset="-78"/>
              </a:rPr>
              <a:t>بکشد.</a:t>
            </a:r>
          </a:p>
        </p:txBody>
      </p:sp>
    </p:spTree>
    <p:extLst>
      <p:ext uri="{BB962C8B-B14F-4D97-AF65-F5344CB8AC3E}">
        <p14:creationId xmlns:p14="http://schemas.microsoft.com/office/powerpoint/2010/main" val="1242019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000" dirty="0"/>
          </a:p>
        </p:txBody>
      </p:sp>
      <p:sp>
        <p:nvSpPr>
          <p:cNvPr id="3" name="Content Placeholder 2"/>
          <p:cNvSpPr>
            <a:spLocks noGrp="1"/>
          </p:cNvSpPr>
          <p:nvPr>
            <p:ph idx="1"/>
          </p:nvPr>
        </p:nvSpPr>
        <p:spPr>
          <a:xfrm>
            <a:off x="0" y="1071546"/>
            <a:ext cx="9144000" cy="5786454"/>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gn="r" rtl="1">
              <a:buNone/>
            </a:pPr>
            <a:r>
              <a:rPr lang="fa-IR" sz="5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اگر رحم در وضعیت پرولاپس شده پابرجا </a:t>
            </a:r>
          </a:p>
          <a:p>
            <a:pPr algn="r" rtl="1">
              <a:buNone/>
            </a:pPr>
            <a:r>
              <a:rPr lang="fa-IR" sz="5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بماند،ممکن است در عرض 14-10 هفته </a:t>
            </a:r>
          </a:p>
          <a:p>
            <a:pPr algn="r" rtl="1">
              <a:buNone/>
            </a:pPr>
            <a:r>
              <a:rPr lang="fa-IR" sz="5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علایم اختناق (</a:t>
            </a:r>
            <a:r>
              <a:rPr lang="en-US" sz="5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incarceration</a:t>
            </a:r>
            <a:r>
              <a:rPr lang="fa-IR" sz="5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 پدیدار </a:t>
            </a:r>
          </a:p>
          <a:p>
            <a:pPr algn="r" rtl="1">
              <a:buNone/>
            </a:pPr>
            <a:r>
              <a:rPr lang="fa-IR" sz="5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شوند.  </a:t>
            </a:r>
          </a:p>
          <a:p>
            <a:pPr algn="r" rtl="1">
              <a:buNone/>
            </a:pPr>
            <a:r>
              <a:rPr lang="fa-IR" sz="5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برای جلوگیری از این مساله ،رحم در اوایل </a:t>
            </a:r>
          </a:p>
          <a:p>
            <a:pPr algn="r" rtl="1">
              <a:buNone/>
            </a:pPr>
            <a:r>
              <a:rPr lang="fa-IR" sz="5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حاملگی جابه جا می شود و با یک پساری </a:t>
            </a:r>
          </a:p>
          <a:p>
            <a:pPr algn="r" rtl="1">
              <a:buNone/>
            </a:pPr>
            <a:r>
              <a:rPr lang="fa-IR" sz="5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مناسب دروضعیت مطلوب نگه داشته میشود.</a:t>
            </a:r>
          </a:p>
          <a:p>
            <a:pPr algn="r" rtl="1">
              <a:buNone/>
            </a:pPr>
            <a:r>
              <a:rPr lang="fa-IR" sz="5400" b="1" dirty="0">
                <a:cs typeface="Nazanin" panose="00000400000000000000" pitchFamily="2" charset="-78"/>
              </a:rPr>
              <a:t> </a:t>
            </a:r>
          </a:p>
        </p:txBody>
      </p:sp>
    </p:spTree>
    <p:extLst>
      <p:ext uri="{BB962C8B-B14F-4D97-AF65-F5344CB8AC3E}">
        <p14:creationId xmlns:p14="http://schemas.microsoft.com/office/powerpoint/2010/main" val="16937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in)">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pPr algn="r"/>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پرولاپس رحم:</a:t>
            </a:r>
            <a:endParaRPr lang="fa-IR" sz="60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3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با فیکساسیون</a:t>
            </a:r>
          </a:p>
          <a:p>
            <a:pPr algn="r" rtl="1">
              <a:buNone/>
            </a:pPr>
            <a:r>
              <a:rPr lang="fa-IR" sz="3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ساکرواسپینوسِ </a:t>
            </a:r>
          </a:p>
          <a:p>
            <a:pPr algn="r" rtl="1">
              <a:buNone/>
            </a:pPr>
            <a:r>
              <a:rPr lang="fa-IR" sz="3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رحمی – خاجی برای </a:t>
            </a:r>
          </a:p>
          <a:p>
            <a:pPr algn="r" rtl="1">
              <a:buNone/>
            </a:pPr>
            <a:r>
              <a:rPr lang="fa-IR" sz="3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اصلاح پرولاپس رحم </a:t>
            </a:r>
            <a:endParaRPr lang="en-US" sz="3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buNone/>
            </a:pPr>
            <a:r>
              <a:rPr lang="fa-IR" sz="3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زایمان واژینال موفقیت.</a:t>
            </a:r>
            <a:endParaRPr lang="en-US" sz="36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dirty="0">
              <a:cs typeface="Nazanin" panose="00000400000000000000" pitchFamily="2" charset="-78"/>
            </a:endParaRPr>
          </a:p>
        </p:txBody>
      </p:sp>
      <p:pic>
        <p:nvPicPr>
          <p:cNvPr id="4" name="Picture 2" descr="E:\کلاسی کمالی\ax\756148-794917-797295-1700900.jpg"/>
          <p:cNvPicPr>
            <a:picLocks noChangeAspect="1" noChangeArrowheads="1"/>
          </p:cNvPicPr>
          <p:nvPr/>
        </p:nvPicPr>
        <p:blipFill>
          <a:blip r:embed="rId2" cstate="print"/>
          <a:srcRect/>
          <a:stretch>
            <a:fillRect/>
          </a:stretch>
        </p:blipFill>
        <p:spPr bwMode="auto">
          <a:xfrm>
            <a:off x="97967" y="249985"/>
            <a:ext cx="4500562" cy="3755079"/>
          </a:xfrm>
          <a:prstGeom prst="rect">
            <a:avLst/>
          </a:prstGeom>
          <a:ln w="88900" cap="sq" cmpd="thickThin">
            <a:solidFill>
              <a:srgbClr val="FF7C80"/>
            </a:solidFill>
            <a:prstDash val="solid"/>
            <a:miter lim="800000"/>
          </a:ln>
          <a:effectLst>
            <a:innerShdw blurRad="76200">
              <a:srgbClr val="000000"/>
            </a:innerShdw>
          </a:effectLst>
        </p:spPr>
      </p:pic>
    </p:spTree>
    <p:extLst>
      <p:ext uri="{BB962C8B-B14F-4D97-AF65-F5344CB8AC3E}">
        <p14:creationId xmlns:p14="http://schemas.microsoft.com/office/powerpoint/2010/main" val="401142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72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r" rtl="1"/>
            <a:r>
              <a:rPr lang="fa-IR" sz="4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سیستوسل و رکتوسل :</a:t>
            </a:r>
            <a:endParaRPr lang="en-US" sz="4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r>
              <a:rPr lang="fa-IR" sz="39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تضعیف حمایت فاسیاییِ بین واژن ومثانه      سیستوسل</a:t>
            </a:r>
          </a:p>
          <a:p>
            <a:pPr algn="r" rtl="1"/>
            <a:r>
              <a:rPr lang="fa-IR" sz="39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تضعیف فاسیای موجود بین واژن و رکتوم   </a:t>
            </a:r>
            <a:r>
              <a:rPr lang="en-US" sz="39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 </a:t>
            </a:r>
            <a:r>
              <a:rPr lang="fa-IR" sz="39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   رکتوسل</a:t>
            </a:r>
          </a:p>
          <a:p>
            <a:pPr algn="r" rtl="1"/>
            <a:r>
              <a:rPr lang="fa-IR" sz="39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عوارض:</a:t>
            </a:r>
          </a:p>
          <a:p>
            <a:pPr algn="r" rtl="1"/>
            <a:r>
              <a:rPr lang="fa-IR" sz="39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استاز ادرار در اثر سیستوسل ، زمینه را برای ابتلا به عفونت مساعد می سازد .</a:t>
            </a:r>
          </a:p>
          <a:p>
            <a:pPr algn="r" rtl="1"/>
            <a:r>
              <a:rPr lang="fa-IR" sz="39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حاملگی ممکن است بی اختیاری استرسی ادرار را که در ارتباط با این ضایعه وجود دارد تشدید کند:</a:t>
            </a:r>
          </a:p>
          <a:p>
            <a:pPr algn="r" rtl="1">
              <a:buNone/>
            </a:pPr>
            <a:r>
              <a:rPr lang="fa-IR" sz="39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افزایش وزن رحم       افزایش پیشروندۀ فشار مثانه    </a:t>
            </a:r>
          </a:p>
          <a:p>
            <a:pPr algn="r" rtl="1">
              <a:buNone/>
            </a:pPr>
            <a:r>
              <a:rPr lang="fa-IR" sz="39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cs typeface="Nazanin" panose="00000400000000000000" pitchFamily="2" charset="-78"/>
              </a:rPr>
              <a:t>        بسته شدن ناکامل پیشابراه</a:t>
            </a:r>
          </a:p>
        </p:txBody>
      </p:sp>
      <p:sp>
        <p:nvSpPr>
          <p:cNvPr id="4" name="Left Arrow 3"/>
          <p:cNvSpPr/>
          <p:nvPr/>
        </p:nvSpPr>
        <p:spPr>
          <a:xfrm>
            <a:off x="2279778" y="1772816"/>
            <a:ext cx="571504" cy="461744"/>
          </a:xfrm>
          <a:prstGeom prst="leftArrow">
            <a:avLst/>
          </a:prstGeom>
          <a:solidFill>
            <a:srgbClr val="F91B7C"/>
          </a:solidFill>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a:t>  </a:t>
            </a:r>
            <a:endParaRPr lang="fa-IR" dirty="0"/>
          </a:p>
        </p:txBody>
      </p:sp>
      <p:sp>
        <p:nvSpPr>
          <p:cNvPr id="5" name="Left Arrow 4"/>
          <p:cNvSpPr/>
          <p:nvPr/>
        </p:nvSpPr>
        <p:spPr>
          <a:xfrm>
            <a:off x="2198016" y="2390116"/>
            <a:ext cx="571504" cy="428628"/>
          </a:xfrm>
          <a:prstGeom prst="leftArrow">
            <a:avLst/>
          </a:prstGeom>
          <a:solidFill>
            <a:srgbClr val="F91B7C"/>
          </a:solid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p>
        </p:txBody>
      </p:sp>
      <p:sp>
        <p:nvSpPr>
          <p:cNvPr id="8" name="Left Arrow 7"/>
          <p:cNvSpPr/>
          <p:nvPr/>
        </p:nvSpPr>
        <p:spPr>
          <a:xfrm>
            <a:off x="6096000" y="6022998"/>
            <a:ext cx="571504"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Left Arrow 8"/>
          <p:cNvSpPr/>
          <p:nvPr/>
        </p:nvSpPr>
        <p:spPr>
          <a:xfrm>
            <a:off x="8388424" y="6237312"/>
            <a:ext cx="571504"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7603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
            <a:ext cx="8258204" cy="1499616"/>
          </a:xfrm>
        </p:spPr>
        <p:style>
          <a:lnRef idx="1">
            <a:schemeClr val="accent4"/>
          </a:lnRef>
          <a:fillRef idx="2">
            <a:schemeClr val="accent4"/>
          </a:fillRef>
          <a:effectRef idx="1">
            <a:schemeClr val="accent4"/>
          </a:effectRef>
          <a:fontRef idx="minor">
            <a:schemeClr val="dk1"/>
          </a:fontRef>
        </p:style>
        <p:txBody>
          <a:bodyPr/>
          <a:lstStyle/>
          <a:p>
            <a:pPr algn="ctr"/>
            <a:r>
              <a:rPr lang="fa-IR" dirty="0"/>
              <a:t>اهمیت </a:t>
            </a:r>
          </a:p>
        </p:txBody>
      </p:sp>
      <p:sp>
        <p:nvSpPr>
          <p:cNvPr id="3" name="Content Placeholder 2"/>
          <p:cNvSpPr>
            <a:spLocks noGrp="1"/>
          </p:cNvSpPr>
          <p:nvPr>
            <p:ph idx="1"/>
          </p:nvPr>
        </p:nvSpPr>
        <p:spPr>
          <a:xfrm>
            <a:off x="457200" y="1052736"/>
            <a:ext cx="8258204" cy="5073427"/>
          </a:xfrm>
          <a:ln/>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3200" b="1" dirty="0">
                <a:solidFill>
                  <a:srgbClr val="FF0000"/>
                </a:solidFill>
                <a:cs typeface="Nazanin" panose="00000400000000000000" pitchFamily="2" charset="-78"/>
              </a:rPr>
              <a:t>اهمیت </a:t>
            </a:r>
            <a:r>
              <a:rPr lang="fa-IR" sz="4400" b="1" dirty="0">
                <a:solidFill>
                  <a:srgbClr val="FF0000"/>
                </a:solidFill>
                <a:cs typeface="Nazanin" panose="00000400000000000000" pitchFamily="2" charset="-78"/>
              </a:rPr>
              <a:t>زایمانی:</a:t>
            </a:r>
            <a:r>
              <a:rPr lang="fa-IR" sz="4400" dirty="0">
                <a:cs typeface="Nazanin" panose="00000400000000000000" pitchFamily="2" charset="-78"/>
              </a:rPr>
              <a:t>در جریان لیبر، سیستوسل یا رکتوسل ممکن است مانع از نزول طبیعی جنین شود، مگر اینکه سیستوسل یا رکتوسل تخلیه شوند و از سر راه کنار بروند.</a:t>
            </a:r>
            <a:endParaRPr lang="fa-IR" sz="3200" dirty="0">
              <a:cs typeface="Nazanin" panose="00000400000000000000" pitchFamily="2" charset="-78"/>
            </a:endParaRPr>
          </a:p>
        </p:txBody>
      </p:sp>
    </p:spTree>
    <p:extLst>
      <p:ext uri="{BB962C8B-B14F-4D97-AF65-F5344CB8AC3E}">
        <p14:creationId xmlns:p14="http://schemas.microsoft.com/office/powerpoint/2010/main" val="27611638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6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تورسیون (پیچ خوردن )رحم :</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در اکثریت حاملگی ها </a:t>
            </a:r>
            <a:endParaRPr lang="en-US"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just" rtl="1"/>
            <a:r>
              <a:rPr lang="fa-IR" sz="43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چرخش خفیف و بدون علامت رحم به راست ،کمتر از 40 درجه اما چرخش های بیش از 45 درجه:</a:t>
            </a:r>
            <a:r>
              <a:rPr lang="fa-IR" sz="43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درتریمستر اول با شیوع 6%</a:t>
            </a:r>
          </a:p>
          <a:p>
            <a:pPr algn="r" rtl="1"/>
            <a:r>
              <a:rPr lang="fa-IR" sz="43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در تریمستر دوم با شیوع 26%</a:t>
            </a:r>
          </a:p>
          <a:p>
            <a:pPr algn="r" rtl="1"/>
            <a:r>
              <a:rPr lang="fa-IR" sz="43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ودر تریمستر سوم با شیوع 49% </a:t>
            </a:r>
            <a:r>
              <a:rPr lang="fa-IR" sz="43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باعث درد در ناحیۀ شکم در نیمۀ دوم حاملگی می شود.</a:t>
            </a:r>
            <a:endParaRPr lang="en-US" sz="43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p:txBody>
      </p:sp>
    </p:spTree>
    <p:extLst>
      <p:ext uri="{BB962C8B-B14F-4D97-AF65-F5344CB8AC3E}">
        <p14:creationId xmlns:p14="http://schemas.microsoft.com/office/powerpoint/2010/main" val="20432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08"/>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000" dirty="0"/>
          </a:p>
        </p:txBody>
      </p:sp>
      <p:sp>
        <p:nvSpPr>
          <p:cNvPr id="3" name="Content Placeholder 2"/>
          <p:cNvSpPr>
            <a:spLocks noGrp="1"/>
          </p:cNvSpPr>
          <p:nvPr>
            <p:ph idx="1"/>
          </p:nvPr>
        </p:nvSpPr>
        <p:spPr>
          <a:xfrm>
            <a:off x="0" y="928670"/>
            <a:ext cx="9144000" cy="5929330"/>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Autofit/>
          </a:bodyPr>
          <a:lstStyle/>
          <a:p>
            <a:pPr algn="just" rtl="1"/>
            <a:r>
              <a:rPr lang="fa-IR" sz="40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عوامل مساعد کننده:</a:t>
            </a:r>
          </a:p>
          <a:p>
            <a:pPr algn="just" rtl="1"/>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در 90-80%یک </a:t>
            </a:r>
            <a:r>
              <a:rPr lang="fa-IR" sz="40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فیبروئید،آنومالی های مادرزادی رحم، تورشن (پیچ خوردن) یک شاخ در رحم </a:t>
            </a:r>
            <a:r>
              <a:rPr lang="en-US" sz="4000" b="1" dirty="0" err="1">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didelphus</a:t>
            </a:r>
            <a:r>
              <a:rPr lang="fa-IR" sz="40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 تودۀ آدنکس و یا سابقه ای از جراحی لگن </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می تواند در ایجاد تورشن نقش داشته باشد.</a:t>
            </a:r>
          </a:p>
        </p:txBody>
      </p:sp>
    </p:spTree>
    <p:extLst>
      <p:ext uri="{BB962C8B-B14F-4D97-AF65-F5344CB8AC3E}">
        <p14:creationId xmlns:p14="http://schemas.microsoft.com/office/powerpoint/2010/main" val="31616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E389E5"/>
              </a:gs>
              <a:gs pos="39999">
                <a:srgbClr val="85C2FF"/>
              </a:gs>
              <a:gs pos="70000">
                <a:srgbClr val="C4D6EB"/>
              </a:gs>
              <a:gs pos="100000">
                <a:srgbClr val="FFEBFA"/>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7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7200" dirty="0"/>
          </a:p>
        </p:txBody>
      </p:sp>
      <p:sp>
        <p:nvSpPr>
          <p:cNvPr id="3" name="Content Placeholder 2"/>
          <p:cNvSpPr>
            <a:spLocks noGrp="1"/>
          </p:cNvSpPr>
          <p:nvPr>
            <p:ph idx="1"/>
          </p:nvPr>
        </p:nvSpPr>
        <p:spPr>
          <a:xfrm>
            <a:off x="0" y="1071546"/>
            <a:ext cx="9144000" cy="5786454"/>
          </a:xfrm>
          <a:gradFill flip="none" rotWithShape="1">
            <a:gsLst>
              <a:gs pos="0">
                <a:srgbClr val="E389E5"/>
              </a:gs>
              <a:gs pos="53000">
                <a:srgbClr val="D4DEFF"/>
              </a:gs>
              <a:gs pos="83000">
                <a:srgbClr val="D4DEFF"/>
              </a:gs>
              <a:gs pos="100000">
                <a:srgbClr val="96AB94"/>
              </a:gs>
            </a:gsLst>
            <a:lin ang="189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7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خطرات:</a:t>
            </a:r>
            <a:r>
              <a:rPr lang="fa-IR" sz="40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شوک وازوواگال در مادر و احتمال آسفیکسی در جنین </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(هم در نوع حادوهم در نوع مزمن) خطرات اصلی پیچ خوردنِ رحم می باشند. </a:t>
            </a:r>
          </a:p>
          <a:p>
            <a:pPr algn="just" rtl="1"/>
            <a:r>
              <a:rPr lang="fa-IR" sz="36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شکل هایی از </a:t>
            </a:r>
            <a:r>
              <a:rPr lang="fa-IR" sz="36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درد،</a:t>
            </a:r>
            <a:r>
              <a:rPr lang="en-US" sz="36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 </a:t>
            </a:r>
            <a:r>
              <a:rPr lang="fa-IR" sz="36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شکایات روده ای،</a:t>
            </a:r>
            <a:r>
              <a:rPr lang="en-US" sz="36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 </a:t>
            </a:r>
            <a:r>
              <a:rPr lang="fa-IR" sz="36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علایم ادراری</a:t>
            </a:r>
          </a:p>
          <a:p>
            <a:pPr algn="just" rtl="1">
              <a:buNone/>
            </a:pPr>
            <a:r>
              <a:rPr lang="fa-IR" sz="36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خونریزی،</a:t>
            </a:r>
            <a:r>
              <a:rPr lang="en-US" sz="36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 </a:t>
            </a:r>
            <a:r>
              <a:rPr lang="fa-IR" sz="36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توقف لیبر </a:t>
            </a:r>
            <a:r>
              <a:rPr lang="fa-IR" sz="36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همراه با تورشن</a:t>
            </a:r>
          </a:p>
          <a:p>
            <a:pPr algn="r" rtl="1"/>
            <a:r>
              <a:rPr lang="fa-IR" sz="4000" b="1" dirty="0">
                <a:ln w="12700">
                  <a:solidFill>
                    <a:schemeClr val="tx2">
                      <a:satMod val="155000"/>
                    </a:schemeClr>
                  </a:solidFill>
                  <a:prstDash val="solid"/>
                </a:ln>
                <a:solidFill>
                  <a:srgbClr val="E4C71C"/>
                </a:solidFill>
                <a:effectLst>
                  <a:outerShdw blurRad="41275" dist="20320" dir="1800000" algn="tl" rotWithShape="0">
                    <a:srgbClr val="000000">
                      <a:alpha val="40000"/>
                    </a:srgbClr>
                  </a:outerShdw>
                </a:effectLst>
                <a:cs typeface="Nazanin" panose="00000400000000000000" pitchFamily="2" charset="-78"/>
              </a:rPr>
              <a:t>تورسیون شدیدرحم که بتواند سبب توقف گردش خون رحم شود،نادر است.</a:t>
            </a:r>
          </a:p>
        </p:txBody>
      </p:sp>
    </p:spTree>
    <p:extLst>
      <p:ext uri="{BB962C8B-B14F-4D97-AF65-F5344CB8AC3E}">
        <p14:creationId xmlns:p14="http://schemas.microsoft.com/office/powerpoint/2010/main" val="19915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000" dirty="0"/>
          </a:p>
        </p:txBody>
      </p:sp>
      <p:sp>
        <p:nvSpPr>
          <p:cNvPr id="3" name="Content Placeholder 2"/>
          <p:cNvSpPr>
            <a:spLocks noGrp="1"/>
          </p:cNvSpPr>
          <p:nvPr>
            <p:ph idx="1"/>
          </p:nvPr>
        </p:nvSpPr>
        <p:spPr>
          <a:xfrm>
            <a:off x="0" y="1000108"/>
            <a:ext cx="9144000" cy="5857892"/>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algn="just"/>
            <a:r>
              <a:rPr lang="fa-IR" sz="9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rPr>
              <a:t>نحوۀ ادارۀ یک رحم حاملۀ دچارتورشن؟</a:t>
            </a:r>
            <a:endParaRPr lang="en-US" sz="93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a:p>
            <a:pPr algn="just" rtl="1"/>
            <a:r>
              <a:rPr lang="en-US" sz="10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rPr>
              <a:t> -  </a:t>
            </a:r>
            <a:r>
              <a:rPr lang="fa-IR" sz="10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rPr>
              <a:t>محافظه کارانه ای اداره می شوند.</a:t>
            </a:r>
          </a:p>
          <a:p>
            <a:pPr algn="just" rtl="1"/>
            <a:r>
              <a:rPr lang="fa-IR" sz="10000" b="1" dirty="0">
                <a:ln w="12700">
                  <a:solidFill>
                    <a:schemeClr val="tx2">
                      <a:satMod val="155000"/>
                    </a:schemeClr>
                  </a:solidFill>
                  <a:prstDash val="solid"/>
                </a:ln>
                <a:solidFill>
                  <a:srgbClr val="00CC66"/>
                </a:solidFill>
                <a:effectLst>
                  <a:glow rad="63500">
                    <a:schemeClr val="accent6">
                      <a:satMod val="175000"/>
                      <a:alpha val="40000"/>
                    </a:schemeClr>
                  </a:glow>
                  <a:outerShdw blurRad="41275" dist="20320" dir="1800000" algn="tl" rotWithShape="0">
                    <a:srgbClr val="000000">
                      <a:alpha val="40000"/>
                    </a:srgbClr>
                  </a:outerShdw>
                </a:effectLst>
              </a:rPr>
              <a:t>استراحت دربستر و اصلاح وضعیت مادر (اصلاح پوزیشن) </a:t>
            </a:r>
            <a:r>
              <a:rPr lang="fa-IR" sz="10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rPr>
              <a:t>جهت اصلاحِ خود به خود تورشن توصیه می شود. </a:t>
            </a:r>
          </a:p>
          <a:p>
            <a:pPr algn="just" rtl="1"/>
            <a:r>
              <a:rPr lang="fa-IR" sz="10000" b="1" dirty="0">
                <a:ln w="12700">
                  <a:solidFill>
                    <a:schemeClr val="tx2">
                      <a:satMod val="155000"/>
                    </a:schemeClr>
                  </a:solidFill>
                  <a:prstDash val="solid"/>
                </a:ln>
                <a:solidFill>
                  <a:srgbClr val="00CC66"/>
                </a:solidFill>
                <a:effectLst>
                  <a:glow rad="63500">
                    <a:schemeClr val="accent6">
                      <a:satMod val="175000"/>
                      <a:alpha val="40000"/>
                    </a:schemeClr>
                  </a:glow>
                  <a:outerShdw blurRad="41275" dist="20320" dir="1800000" algn="tl" rotWithShape="0">
                    <a:srgbClr val="000000">
                      <a:alpha val="40000"/>
                    </a:srgbClr>
                  </a:outerShdw>
                </a:effectLst>
              </a:rPr>
              <a:t>استفاده ازآنالژزی ها در صورت نیاز</a:t>
            </a:r>
            <a:r>
              <a:rPr lang="fa-IR" sz="10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rPr>
              <a:t>.</a:t>
            </a:r>
          </a:p>
          <a:p>
            <a:pPr algn="justLow" rtl="1"/>
            <a:r>
              <a:rPr lang="fa-IR" sz="10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rPr>
              <a:t>اغلب از </a:t>
            </a:r>
            <a:r>
              <a:rPr lang="fa-IR" sz="10000" b="1" dirty="0">
                <a:ln w="12700">
                  <a:solidFill>
                    <a:schemeClr val="tx2">
                      <a:satMod val="155000"/>
                    </a:schemeClr>
                  </a:solidFill>
                  <a:prstDash val="solid"/>
                </a:ln>
                <a:solidFill>
                  <a:srgbClr val="00CC66"/>
                </a:solidFill>
                <a:effectLst>
                  <a:glow rad="63500">
                    <a:schemeClr val="accent6">
                      <a:satMod val="175000"/>
                      <a:alpha val="40000"/>
                    </a:schemeClr>
                  </a:glow>
                  <a:outerShdw blurRad="41275" dist="20320" dir="1800000" algn="tl" rotWithShape="0">
                    <a:srgbClr val="000000">
                      <a:alpha val="40000"/>
                    </a:srgbClr>
                  </a:outerShdw>
                </a:effectLst>
              </a:rPr>
              <a:t>لاپاروتومی جهت اصلاح تورشن </a:t>
            </a:r>
            <a:r>
              <a:rPr lang="fa-IR" sz="10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rPr>
              <a:t>پو با این کار انتظار می رود که حاملگی به خوبی اداره شود.</a:t>
            </a:r>
            <a:endParaRPr lang="en-US" sz="10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endParaRPr>
          </a:p>
          <a:p>
            <a:pPr>
              <a:buNone/>
            </a:pPr>
            <a:endParaRPr lang="fa-IR" sz="5400" dirty="0"/>
          </a:p>
        </p:txBody>
      </p:sp>
    </p:spTree>
    <p:extLst>
      <p:ext uri="{BB962C8B-B14F-4D97-AF65-F5344CB8AC3E}">
        <p14:creationId xmlns:p14="http://schemas.microsoft.com/office/powerpoint/2010/main" val="4242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6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اختلالات اکتسابی رحم:</a:t>
            </a:r>
            <a:endParaRPr lang="fa-IR" sz="6600" dirty="0"/>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just" rtl="1">
              <a:buNone/>
            </a:pP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اگر جنین زنده باشد، به دلیل خطر بروز شوک در مادر و نیز کاهش اکسیژن رسانی به جنین، </a:t>
            </a:r>
            <a:r>
              <a:rPr lang="fa-IR" sz="40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مانیتورینگ مادر و جنین </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می بایستی به دقت انجام شود.</a:t>
            </a:r>
          </a:p>
          <a:p>
            <a:pPr algn="just" rtl="1">
              <a:buNone/>
            </a:pPr>
            <a:endPar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lgn="just" rtl="1">
              <a:buNone/>
            </a:pP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گاها به علت تورسیون شدید رحم ممکن است نیاز به </a:t>
            </a:r>
            <a:r>
              <a:rPr lang="fa-IR" sz="4000" b="1" dirty="0">
                <a:ln w="12700">
                  <a:solidFill>
                    <a:schemeClr val="tx2">
                      <a:satMod val="155000"/>
                    </a:schemeClr>
                  </a:solidFill>
                  <a:prstDash val="solid"/>
                </a:ln>
                <a:solidFill>
                  <a:srgbClr val="00CC66"/>
                </a:solidFill>
                <a:effectLst>
                  <a:glow rad="101600">
                    <a:schemeClr val="accent6">
                      <a:satMod val="175000"/>
                      <a:alpha val="40000"/>
                    </a:schemeClr>
                  </a:glow>
                  <a:outerShdw blurRad="41275" dist="20320" dir="1800000" algn="tl" rotWithShape="0">
                    <a:srgbClr val="000000">
                      <a:alpha val="40000"/>
                    </a:srgbClr>
                  </a:outerShdw>
                </a:effectLst>
                <a:cs typeface="Nazanin" panose="00000400000000000000" pitchFamily="2" charset="-78"/>
              </a:rPr>
              <a:t>هیستروتومی</a:t>
            </a:r>
            <a:r>
              <a:rPr lang="fa-IR" sz="40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باشد که در  این صورت می بایستی قبل از هیستروتومی، رحمی که دچار تغییر شدید وضعیت شده است از شکم خارج شود.</a:t>
            </a:r>
          </a:p>
        </p:txBody>
      </p:sp>
    </p:spTree>
    <p:extLst>
      <p:ext uri="{BB962C8B-B14F-4D97-AF65-F5344CB8AC3E}">
        <p14:creationId xmlns:p14="http://schemas.microsoft.com/office/powerpoint/2010/main" val="3962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Nazanin" panose="00000400000000000000" pitchFamily="2" charset="-78"/>
              </a:rPr>
              <a:t>اختلالات مادرزادی واژن:</a:t>
            </a:r>
            <a:endParaRPr lang="fa-IR" sz="60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2700000" scaled="1"/>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2-واژن دوگانه:</a:t>
            </a:r>
            <a:r>
              <a:rPr lang="fa-IR" sz="4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افتراق از "واژن کاملا سپتوم دار"، دشوار است .واژن دوگانۀ واقعی، دارای دو مدخل وهر یک از مدخلها به یک سرویکس ختم می شوند.گاها، یکی از مدخلها"کور"است.</a:t>
            </a:r>
            <a:endParaRPr lang="en-US" sz="4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lgn="r" rtl="1"/>
            <a:r>
              <a:rPr lang="fa-IR" sz="4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3-واژن دارای سپتوم طولی: </a:t>
            </a:r>
            <a:r>
              <a:rPr lang="fa-IR" sz="4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در این موارد، واژن دارای یک سپتوم طولی کامل است</a:t>
            </a:r>
            <a:r>
              <a:rPr lang="fa-IR" sz="41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 4- واژن دارای سپتوم عرضی:بعلت"کانالیزاسیون نادرستِ مجرای مولرِ متصل شده که درمعاینۀ لگن و یا قرار دادن تامپون تشخیص داده می شود.</a:t>
            </a:r>
            <a:endParaRPr lang="en-US" sz="41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endParaRPr>
          </a:p>
          <a:p>
            <a:pPr>
              <a:buNone/>
            </a:pPr>
            <a:endPar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gradFill flip="none" rotWithShape="1">
            <a:gsLst>
              <a:gs pos="0">
                <a:srgbClr val="99CC00"/>
              </a:gs>
              <a:gs pos="53000">
                <a:srgbClr val="D4DEFF"/>
              </a:gs>
              <a:gs pos="83000">
                <a:srgbClr val="D4DEFF"/>
              </a:gs>
              <a:gs pos="100000">
                <a:srgbClr val="96AB94"/>
              </a:gs>
            </a:gsLst>
            <a:lin ang="8100000" scaled="0"/>
            <a:tileRect/>
          </a:gradFill>
        </p:spPr>
        <p:style>
          <a:lnRef idx="1">
            <a:schemeClr val="accent3"/>
          </a:lnRef>
          <a:fillRef idx="2">
            <a:schemeClr val="accent3"/>
          </a:fillRef>
          <a:effectRef idx="1">
            <a:schemeClr val="accent3"/>
          </a:effectRef>
          <a:fontRef idx="minor">
            <a:schemeClr val="dk1"/>
          </a:fontRef>
        </p:style>
        <p:txBody>
          <a:bodyPr>
            <a:noAutofit/>
          </a:bodyPr>
          <a:lstStyle/>
          <a:p>
            <a:r>
              <a:rPr lang="fa-I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Nazanin" panose="00000400000000000000" pitchFamily="2" charset="-78"/>
              </a:rPr>
              <a:t>اختلالات اکتسابی رحم:</a:t>
            </a:r>
            <a:endParaRPr lang="fa-IR" sz="6000" dirty="0">
              <a:cs typeface="Nazanin" panose="00000400000000000000" pitchFamily="2" charset="-78"/>
            </a:endParaRPr>
          </a:p>
        </p:txBody>
      </p:sp>
      <p:sp>
        <p:nvSpPr>
          <p:cNvPr id="3" name="Content Placeholder 2"/>
          <p:cNvSpPr>
            <a:spLocks noGrp="1"/>
          </p:cNvSpPr>
          <p:nvPr>
            <p:ph idx="1"/>
          </p:nvPr>
        </p:nvSpPr>
        <p:spPr>
          <a:xfrm>
            <a:off x="0" y="1214422"/>
            <a:ext cx="9144000" cy="5643578"/>
          </a:xfrm>
          <a:gradFill flip="none" rotWithShape="1">
            <a:gsLst>
              <a:gs pos="0">
                <a:srgbClr val="FFCCCC"/>
              </a:gs>
              <a:gs pos="64999">
                <a:srgbClr val="F0EBD5"/>
              </a:gs>
              <a:gs pos="100000">
                <a:srgbClr val="D1C39F"/>
              </a:gs>
            </a:gsLst>
            <a:lin ang="8100000" scaled="0"/>
            <a:tileRect/>
          </a:gradFill>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rPr>
              <a:t>نحوۀ زایمان:</a:t>
            </a:r>
            <a:endParaRPr lang="en-US" sz="5400" b="1" dirty="0">
              <a:ln w="12700">
                <a:solidFill>
                  <a:schemeClr val="tx2">
                    <a:satMod val="155000"/>
                  </a:schemeClr>
                </a:solidFill>
                <a:prstDash val="solid"/>
              </a:ln>
              <a:solidFill>
                <a:srgbClr val="FF7C80"/>
              </a:solidFill>
              <a:effectLst>
                <a:outerShdw blurRad="41275" dist="20320" dir="1800000" algn="tl" rotWithShape="0">
                  <a:srgbClr val="000000">
                    <a:alpha val="40000"/>
                  </a:srgbClr>
                </a:outerShdw>
              </a:effectLst>
              <a:cs typeface="Nazanin" panose="00000400000000000000" pitchFamily="2" charset="-78"/>
            </a:endParaRPr>
          </a:p>
          <a:p>
            <a:pPr algn="r" rtl="1"/>
            <a:r>
              <a:rPr lang="fa-IR" sz="5400" b="1" dirty="0">
                <a:ln w="12700">
                  <a:solidFill>
                    <a:schemeClr val="tx2">
                      <a:satMod val="155000"/>
                    </a:schemeClr>
                  </a:solidFill>
                  <a:prstDash val="solid"/>
                </a:ln>
                <a:solidFill>
                  <a:srgbClr val="00CC66"/>
                </a:solidFill>
                <a:effectLst>
                  <a:outerShdw blurRad="41275" dist="20320" dir="1800000" algn="tl" rotWithShape="0">
                    <a:srgbClr val="000000">
                      <a:alpha val="40000"/>
                    </a:srgbClr>
                  </a:outerShdw>
                </a:effectLst>
                <a:cs typeface="Nazanin" panose="00000400000000000000" pitchFamily="2" charset="-78"/>
              </a:rPr>
              <a:t>زایمان به طریق سزارین انجام می شود تا در حین انجام آن، بتوانند پیچ خوردگی رحم را نیز برطرف کنند.</a:t>
            </a:r>
          </a:p>
        </p:txBody>
      </p:sp>
    </p:spTree>
    <p:extLst>
      <p:ext uri="{BB962C8B-B14F-4D97-AF65-F5344CB8AC3E}">
        <p14:creationId xmlns:p14="http://schemas.microsoft.com/office/powerpoint/2010/main" val="15851198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p>
        </p:txBody>
      </p:sp>
      <p:pic>
        <p:nvPicPr>
          <p:cNvPr id="58371" name="Picture 3" descr="C:\Users\Public\Pictures\Sample Pictures\waterfalls-04[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3143241" y="2928934"/>
            <a:ext cx="2143139" cy="769441"/>
          </a:xfrm>
          <a:prstGeom prst="rect">
            <a:avLst/>
          </a:prstGeom>
        </p:spPr>
        <p:txBody>
          <a:bodyPr wrap="square">
            <a:spAutoFit/>
          </a:bodyPr>
          <a:lstStyle/>
          <a:p>
            <a:pPr algn="ctr"/>
            <a:r>
              <a:rPr lang="fa-IR" sz="4400" b="1" dirty="0">
                <a:solidFill>
                  <a:srgbClr val="FF7C80"/>
                </a:solidFill>
              </a:rPr>
              <a:t>با تشکر</a:t>
            </a:r>
            <a:r>
              <a:rPr lang="fa-IR" dirty="0"/>
              <a:t> </a:t>
            </a:r>
          </a:p>
        </p:txBody>
      </p:sp>
      <p:pic>
        <p:nvPicPr>
          <p:cNvPr id="58372" name="Picture 4" descr="C:\Users\Public\Pictures\Sample Pictures\Scenic-Backroad-1[1].jpg"/>
          <p:cNvPicPr>
            <a:picLocks noChangeAspect="1" noChangeArrowheads="1"/>
          </p:cNvPicPr>
          <p:nvPr/>
        </p:nvPicPr>
        <p:blipFill>
          <a:blip r:embed="rId3" cstate="print"/>
          <a:srcRect/>
          <a:stretch>
            <a:fillRect/>
          </a:stretch>
        </p:blipFill>
        <p:spPr bwMode="auto">
          <a:xfrm>
            <a:off x="-71470" y="0"/>
            <a:ext cx="9144000" cy="6858000"/>
          </a:xfrm>
          <a:prstGeom prst="rect">
            <a:avLst/>
          </a:prstGeom>
          <a:noFill/>
        </p:spPr>
      </p:pic>
      <p:sp>
        <p:nvSpPr>
          <p:cNvPr id="9" name="Rectangle 8"/>
          <p:cNvSpPr/>
          <p:nvPr/>
        </p:nvSpPr>
        <p:spPr>
          <a:xfrm rot="10800000" flipV="1">
            <a:off x="1868393" y="4610167"/>
            <a:ext cx="3632300" cy="1569660"/>
          </a:xfrm>
          <a:prstGeom prst="rect">
            <a:avLst/>
          </a:prstGeom>
        </p:spPr>
        <p:txBody>
          <a:bodyPr wrap="square">
            <a:spAutoFit/>
          </a:bodyPr>
          <a:lstStyle/>
          <a:p>
            <a:pPr algn="ctr"/>
            <a:r>
              <a:rPr lang="fa-IR" sz="9600" b="1" dirty="0">
                <a:solidFill>
                  <a:srgbClr val="FFC000"/>
                </a:solidFill>
              </a:rPr>
              <a:t>با تشکر</a:t>
            </a:r>
            <a:r>
              <a:rPr lang="fa-IR" sz="9600" dirty="0">
                <a:solidFill>
                  <a:srgbClr val="FFC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2744</TotalTime>
  <Words>4413</Words>
  <Application>Microsoft Office PowerPoint</Application>
  <PresentationFormat>On-screen Show (4:3)</PresentationFormat>
  <Paragraphs>443</Paragraphs>
  <Slides>91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1" baseType="lpstr">
      <vt:lpstr>Calibri</vt:lpstr>
      <vt:lpstr>Courier New</vt:lpstr>
      <vt:lpstr>Nazanin</vt:lpstr>
      <vt:lpstr>Tahoma</vt:lpstr>
      <vt:lpstr>Tw Cen MT</vt:lpstr>
      <vt:lpstr>Tw Cen MT Condensed</vt:lpstr>
      <vt:lpstr>Wingdings</vt:lpstr>
      <vt:lpstr>Wingdings 3</vt:lpstr>
      <vt:lpstr>Integral</vt:lpstr>
      <vt:lpstr>Clip</vt:lpstr>
      <vt:lpstr>اختلالات بافت نرم تاثیر گذار بر بارداری و زایمان</vt:lpstr>
      <vt:lpstr>:</vt:lpstr>
      <vt:lpstr>PowerPoint Presentation</vt:lpstr>
      <vt:lpstr>ناهنجاریهای مولرین </vt:lpstr>
      <vt:lpstr>PowerPoint Presentation</vt:lpstr>
      <vt:lpstr>اختلالاتمادرزادیو اکتسابی ولو:</vt:lpstr>
      <vt:lpstr>تخریب دستگاه تناسلی:</vt:lpstr>
      <vt:lpstr>اختلالات مادرزادی واژن:</vt:lpstr>
      <vt:lpstr>اختلالات مادرزادی واژن:</vt:lpstr>
      <vt:lpstr>PowerPoint Presentation</vt:lpstr>
      <vt:lpstr>اختلالات مادرزادی واژن:</vt:lpstr>
      <vt:lpstr>اختلالات مادرزادی واژن:</vt:lpstr>
      <vt:lpstr>اختلالات مادرزادی واژن:</vt:lpstr>
      <vt:lpstr>اختلالات مادرزادی واژن:</vt:lpstr>
      <vt:lpstr>اختلالات اکتسابی واژن:</vt:lpstr>
      <vt:lpstr>اختلالات اکتسابی واژن:</vt:lpstr>
      <vt:lpstr>اختلالات مادرزادی سرویکس:</vt:lpstr>
      <vt:lpstr>اختلالات مادرزادی سرویکس:</vt:lpstr>
      <vt:lpstr>اختلالات مادرزادی سرویکس:</vt:lpstr>
      <vt:lpstr>اختلالات مادرزادی سرویکس:</vt:lpstr>
      <vt:lpstr>اختلالات مادرزادی سرویکس:</vt:lpstr>
      <vt:lpstr>اختلالات مادرزادی رحم:</vt:lpstr>
      <vt:lpstr>اختلالات مادرزادی رحم :</vt:lpstr>
      <vt:lpstr>اختلالات مادرزادی رحم:</vt:lpstr>
      <vt:lpstr>   Normal HSG                Normal Pelvis         </vt:lpstr>
      <vt:lpstr>Unicornuate Uterus</vt:lpstr>
      <vt:lpstr>Unicornuate Uterus</vt:lpstr>
      <vt:lpstr>اختلالات مادرزادی رحم:</vt:lpstr>
      <vt:lpstr>اختلالات مادرزادی رحم:</vt:lpstr>
      <vt:lpstr>Didelphic uterus</vt:lpstr>
      <vt:lpstr>اختلالات مادرزادی رحم:</vt:lpstr>
      <vt:lpstr>اختلالات مادرزادی رحم:</vt:lpstr>
      <vt:lpstr>Bicornuate Uterus</vt:lpstr>
      <vt:lpstr>Uterine Septum</vt:lpstr>
      <vt:lpstr>اختلالات مادرزادی رحم:</vt:lpstr>
      <vt:lpstr>اختلالات اکتسابی رحم(میوم):</vt:lpstr>
      <vt:lpstr>اختلالات اکتسابی رحم:</vt:lpstr>
      <vt:lpstr>اختلالات اکتسابی رحم:</vt:lpstr>
      <vt:lpstr>اختلالات اکتسابی رحم:</vt:lpstr>
      <vt:lpstr>اختلالات اکتسابی رحم:</vt:lpstr>
      <vt:lpstr>اختلالات اکتسابی رحم:</vt:lpstr>
      <vt:lpstr>اختلالات اکتسابی رحم:</vt:lpstr>
      <vt:lpstr>اختلالات اکتسابی رحم:</vt:lpstr>
      <vt:lpstr>آثار حاملگی بر میوم ها:</vt:lpstr>
      <vt:lpstr>درمان:</vt:lpstr>
      <vt:lpstr>درمان:</vt:lpstr>
      <vt:lpstr>درمان میوم:</vt:lpstr>
      <vt:lpstr>درمان:</vt:lpstr>
      <vt:lpstr>درمان:</vt:lpstr>
      <vt:lpstr>درمان:</vt:lpstr>
      <vt:lpstr>نحوۀ اداره در پری ناتال:</vt:lpstr>
      <vt:lpstr>ادارۀ پری ناتال:</vt:lpstr>
      <vt:lpstr>اداره پری ناتال:</vt:lpstr>
      <vt:lpstr>نحوۀ ادارۀبیمار در لیبر و زایمان:</vt:lpstr>
      <vt:lpstr>پست پارتوم:</vt:lpstr>
      <vt:lpstr>عفونت میومها در دورۀ بعد از زایمان:</vt:lpstr>
      <vt:lpstr>کیست تخمدان :شیوع :  </vt:lpstr>
      <vt:lpstr>کیست تخمدان:</vt:lpstr>
      <vt:lpstr>کیست تخمدان:</vt:lpstr>
      <vt:lpstr>کیست تخمدان در حاملگی:</vt:lpstr>
      <vt:lpstr>کیست تخمدان:</vt:lpstr>
      <vt:lpstr>(ادامه خطرات )کیست تخمدان :</vt:lpstr>
      <vt:lpstr>کیست تخمدان :</vt:lpstr>
      <vt:lpstr>کیست تخمدان:</vt:lpstr>
      <vt:lpstr>کیست تخمدان:</vt:lpstr>
      <vt:lpstr>کیست تخمدان:</vt:lpstr>
      <vt:lpstr>PowerPoint Presentation</vt:lpstr>
      <vt:lpstr>PowerPoint Presentation</vt:lpstr>
      <vt:lpstr>اختلالات اکتسابی رحم:</vt:lpstr>
      <vt:lpstr>اختلالات اکتسابی رحم:</vt:lpstr>
      <vt:lpstr>اختلالات اکتسابی رحم:</vt:lpstr>
      <vt:lpstr>اختلالات اکتسابی رحم:</vt:lpstr>
      <vt:lpstr>اختلالات اکتسابی رحم:</vt:lpstr>
      <vt:lpstr>اختلالات اکتسابی رحم:</vt:lpstr>
      <vt:lpstr>اختلالات اکتسابی رحم:</vt:lpstr>
      <vt:lpstr>اختلالات اکتسابی رحم:</vt:lpstr>
      <vt:lpstr>       اختناق رحم:</vt:lpstr>
      <vt:lpstr>اختلالات اکتسابی رحم:</vt:lpstr>
      <vt:lpstr>اختلالات اکتسابی رحم:</vt:lpstr>
      <vt:lpstr>اختلالات اکتسابی رحم:</vt:lpstr>
      <vt:lpstr>اختلالات اکتسابی رحم:</vt:lpstr>
      <vt:lpstr>پرولاپس رحم:</vt:lpstr>
      <vt:lpstr>اختلالات اکتسابی رحم:</vt:lpstr>
      <vt:lpstr>اهمیت </vt:lpstr>
      <vt:lpstr>اختلالات اکتسابی رحم:</vt:lpstr>
      <vt:lpstr>اختلالات اکتسابی رحم:</vt:lpstr>
      <vt:lpstr>اختلالات اکتسابی رحم:</vt:lpstr>
      <vt:lpstr>اختلالات اکتسابی رحم:</vt:lpstr>
      <vt:lpstr>اختلالات اکتسابی رحم:</vt:lpstr>
      <vt:lpstr>اختلالات اکتسابی رحم:</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home</dc:creator>
  <cp:lastModifiedBy>Tei.ir</cp:lastModifiedBy>
  <cp:revision>338</cp:revision>
  <dcterms:created xsi:type="dcterms:W3CDTF">2010-09-08T05:12:33Z</dcterms:created>
  <dcterms:modified xsi:type="dcterms:W3CDTF">2021-02-24T08:53:19Z</dcterms:modified>
</cp:coreProperties>
</file>